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9"/>
  </p:notesMasterIdLst>
  <p:sldIdLst>
    <p:sldId id="346" r:id="rId2"/>
    <p:sldId id="323" r:id="rId3"/>
    <p:sldId id="421" r:id="rId4"/>
    <p:sldId id="442" r:id="rId5"/>
    <p:sldId id="443" r:id="rId6"/>
    <p:sldId id="423" r:id="rId7"/>
    <p:sldId id="427" r:id="rId8"/>
    <p:sldId id="425" r:id="rId9"/>
    <p:sldId id="426" r:id="rId10"/>
    <p:sldId id="424" r:id="rId11"/>
    <p:sldId id="428" r:id="rId12"/>
    <p:sldId id="429" r:id="rId13"/>
    <p:sldId id="430" r:id="rId14"/>
    <p:sldId id="422" r:id="rId15"/>
    <p:sldId id="445" r:id="rId16"/>
    <p:sldId id="320" r:id="rId17"/>
    <p:sldId id="321" r:id="rId18"/>
    <p:sldId id="322" r:id="rId19"/>
    <p:sldId id="309" r:id="rId20"/>
    <p:sldId id="318" r:id="rId21"/>
    <p:sldId id="444" r:id="rId22"/>
    <p:sldId id="311" r:id="rId23"/>
    <p:sldId id="319" r:id="rId24"/>
    <p:sldId id="327" r:id="rId25"/>
    <p:sldId id="453" r:id="rId26"/>
    <p:sldId id="455" r:id="rId27"/>
    <p:sldId id="431" r:id="rId28"/>
    <p:sldId id="432" r:id="rId29"/>
    <p:sldId id="451" r:id="rId30"/>
    <p:sldId id="433" r:id="rId31"/>
    <p:sldId id="446" r:id="rId32"/>
    <p:sldId id="434" r:id="rId33"/>
    <p:sldId id="447" r:id="rId34"/>
    <p:sldId id="435" r:id="rId35"/>
    <p:sldId id="448" r:id="rId36"/>
    <p:sldId id="436" r:id="rId37"/>
    <p:sldId id="437" r:id="rId38"/>
    <p:sldId id="438" r:id="rId39"/>
    <p:sldId id="449" r:id="rId40"/>
    <p:sldId id="439" r:id="rId41"/>
    <p:sldId id="450" r:id="rId42"/>
    <p:sldId id="440" r:id="rId43"/>
    <p:sldId id="441" r:id="rId44"/>
    <p:sldId id="454" r:id="rId45"/>
    <p:sldId id="459" r:id="rId46"/>
    <p:sldId id="333" r:id="rId47"/>
    <p:sldId id="420"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Helvetica Neue" panose="02000503000000020004"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06A02D-9255-4416-AC49-59535D0934EA}">
  <a:tblStyle styleId="{D806A02D-9255-4416-AC49-59535D0934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94694"/>
  </p:normalViewPr>
  <p:slideViewPr>
    <p:cSldViewPr snapToGrid="0">
      <p:cViewPr varScale="1">
        <p:scale>
          <a:sx n="150" d="100"/>
          <a:sy n="150" d="100"/>
        </p:scale>
        <p:origin x="184" y="3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81E2BE6B-7942-2DD5-1388-497BD2101AE6}"/>
            </a:ext>
          </a:extLst>
        </p:cNvPr>
        <p:cNvGrpSpPr/>
        <p:nvPr/>
      </p:nvGrpSpPr>
      <p:grpSpPr>
        <a:xfrm>
          <a:off x="0" y="0"/>
          <a:ext cx="0" cy="0"/>
          <a:chOff x="0" y="0"/>
          <a:chExt cx="0" cy="0"/>
        </a:xfrm>
      </p:grpSpPr>
      <p:sp>
        <p:nvSpPr>
          <p:cNvPr id="112" name="Google Shape;112;g314fda3170b_0_2:notes">
            <a:extLst>
              <a:ext uri="{FF2B5EF4-FFF2-40B4-BE49-F238E27FC236}">
                <a16:creationId xmlns:a16="http://schemas.microsoft.com/office/drawing/2014/main" id="{7AFAEE14-4196-06EA-5C2A-81C99AEA47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14fda3170b_0_2:notes">
            <a:extLst>
              <a:ext uri="{FF2B5EF4-FFF2-40B4-BE49-F238E27FC236}">
                <a16:creationId xmlns:a16="http://schemas.microsoft.com/office/drawing/2014/main" id="{72DC28A9-5352-9EF8-9BFD-FDB34B748F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504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981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82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77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15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879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78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4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06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509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21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39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577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178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708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505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554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709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044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792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761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86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062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103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833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445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674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770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67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437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282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034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33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418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710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09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465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045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533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452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a:extLst>
            <a:ext uri="{FF2B5EF4-FFF2-40B4-BE49-F238E27FC236}">
              <a16:creationId xmlns:a16="http://schemas.microsoft.com/office/drawing/2014/main" id="{F925C726-2A7C-F621-D06D-0CC0A3EE2AEC}"/>
            </a:ext>
          </a:extLst>
        </p:cNvPr>
        <p:cNvGrpSpPr/>
        <p:nvPr/>
      </p:nvGrpSpPr>
      <p:grpSpPr>
        <a:xfrm>
          <a:off x="0" y="0"/>
          <a:ext cx="0" cy="0"/>
          <a:chOff x="0" y="0"/>
          <a:chExt cx="0" cy="0"/>
        </a:xfrm>
      </p:grpSpPr>
      <p:sp>
        <p:nvSpPr>
          <p:cNvPr id="225" name="Google Shape;225;g2c7c36cb48a_0_385:notes">
            <a:extLst>
              <a:ext uri="{FF2B5EF4-FFF2-40B4-BE49-F238E27FC236}">
                <a16:creationId xmlns:a16="http://schemas.microsoft.com/office/drawing/2014/main" id="{248BF609-AE3D-5F3A-29FA-BB32D1EFA1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c7c36cb48a_0_385:notes">
            <a:extLst>
              <a:ext uri="{FF2B5EF4-FFF2-40B4-BE49-F238E27FC236}">
                <a16:creationId xmlns:a16="http://schemas.microsoft.com/office/drawing/2014/main" id="{CB069984-1DA0-A026-8CD7-9C0FFEA8DC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15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1AA1399C-1CBE-DF08-267C-B0A1780B426F}"/>
            </a:ext>
          </a:extLst>
        </p:cNvPr>
        <p:cNvGrpSpPr/>
        <p:nvPr/>
      </p:nvGrpSpPr>
      <p:grpSpPr>
        <a:xfrm>
          <a:off x="0" y="0"/>
          <a:ext cx="0" cy="0"/>
          <a:chOff x="0" y="0"/>
          <a:chExt cx="0" cy="0"/>
        </a:xfrm>
      </p:grpSpPr>
      <p:sp>
        <p:nvSpPr>
          <p:cNvPr id="231" name="Google Shape;231;g2c7c36cb48a_0_390:notes">
            <a:extLst>
              <a:ext uri="{FF2B5EF4-FFF2-40B4-BE49-F238E27FC236}">
                <a16:creationId xmlns:a16="http://schemas.microsoft.com/office/drawing/2014/main" id="{8732C686-12DA-035B-A4B8-2F06145655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7c36cb48a_0_390:notes">
            <a:extLst>
              <a:ext uri="{FF2B5EF4-FFF2-40B4-BE49-F238E27FC236}">
                <a16:creationId xmlns:a16="http://schemas.microsoft.com/office/drawing/2014/main" id="{2833ABAF-D8E5-9E18-28D4-A67F8D07A8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08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32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08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710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01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57580c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2457580c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5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lvl1pPr lvl="0">
              <a:spcBef>
                <a:spcPts val="0"/>
              </a:spcBef>
              <a:spcAft>
                <a:spcPts val="0"/>
              </a:spcAft>
              <a:buClr>
                <a:srgbClr val="1D466B"/>
              </a:buClr>
              <a:buSzPts val="2400"/>
              <a:buNone/>
              <a:defRPr>
                <a:solidFill>
                  <a:srgbClr val="1D466B"/>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056538"/>
            <a:ext cx="8520600" cy="3512400"/>
          </a:xfrm>
          <a:prstGeom prst="rect">
            <a:avLst/>
          </a:prstGeom>
        </p:spPr>
        <p:txBody>
          <a:bodyPr spcFirstLastPara="1" wrap="square" lIns="91425" tIns="91425" rIns="91425" bIns="91425" anchor="t" anchorCtr="0">
            <a:normAutofit/>
          </a:bodyPr>
          <a:lstStyle>
            <a:lvl1pPr marL="457200" lvl="0" indent="-323850">
              <a:spcBef>
                <a:spcPts val="0"/>
              </a:spcBef>
              <a:spcAft>
                <a:spcPts val="0"/>
              </a:spcAft>
              <a:buSzPts val="1500"/>
              <a:buChar char="●"/>
              <a:defRPr/>
            </a:lvl1pPr>
            <a:lvl2pPr marL="914400" lvl="1" indent="-311150">
              <a:spcBef>
                <a:spcPts val="0"/>
              </a:spcBef>
              <a:spcAft>
                <a:spcPts val="0"/>
              </a:spcAft>
              <a:buSzPts val="1300"/>
              <a:buChar char="○"/>
              <a:defRPr/>
            </a:lvl2pPr>
            <a:lvl3pPr marL="1371600" lvl="2" indent="-304800">
              <a:spcBef>
                <a:spcPts val="0"/>
              </a:spcBef>
              <a:spcAft>
                <a:spcPts val="0"/>
              </a:spcAft>
              <a:buSzPts val="1200"/>
              <a:buChar char="■"/>
              <a:defRPr sz="1200"/>
            </a:lvl3pPr>
            <a:lvl4pPr marL="1828800" lvl="3" indent="-298450">
              <a:spcBef>
                <a:spcPts val="0"/>
              </a:spcBef>
              <a:spcAft>
                <a:spcPts val="0"/>
              </a:spcAft>
              <a:buSzPts val="11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sz="900">
                <a:latin typeface="Helvetica Neue"/>
                <a:ea typeface="Helvetica Neue"/>
                <a:cs typeface="Helvetica Neue"/>
                <a:sym typeface="Helvetica Neue"/>
              </a:defRPr>
            </a:lvl1pPr>
            <a:lvl2pPr lvl="1">
              <a:buNone/>
              <a:defRPr sz="900">
                <a:latin typeface="Helvetica Neue"/>
                <a:ea typeface="Helvetica Neue"/>
                <a:cs typeface="Helvetica Neue"/>
                <a:sym typeface="Helvetica Neue"/>
              </a:defRPr>
            </a:lvl2pPr>
            <a:lvl3pPr lvl="2">
              <a:buNone/>
              <a:defRPr sz="900">
                <a:latin typeface="Helvetica Neue"/>
                <a:ea typeface="Helvetica Neue"/>
                <a:cs typeface="Helvetica Neue"/>
                <a:sym typeface="Helvetica Neue"/>
              </a:defRPr>
            </a:lvl3pPr>
            <a:lvl4pPr lvl="3">
              <a:buNone/>
              <a:defRPr sz="900">
                <a:latin typeface="Helvetica Neue"/>
                <a:ea typeface="Helvetica Neue"/>
                <a:cs typeface="Helvetica Neue"/>
                <a:sym typeface="Helvetica Neue"/>
              </a:defRPr>
            </a:lvl4pPr>
            <a:lvl5pPr lvl="4">
              <a:buNone/>
              <a:defRPr sz="900">
                <a:latin typeface="Helvetica Neue"/>
                <a:ea typeface="Helvetica Neue"/>
                <a:cs typeface="Helvetica Neue"/>
                <a:sym typeface="Helvetica Neue"/>
              </a:defRPr>
            </a:lvl5pPr>
            <a:lvl6pPr lvl="5">
              <a:buNone/>
              <a:defRPr sz="900">
                <a:latin typeface="Helvetica Neue"/>
                <a:ea typeface="Helvetica Neue"/>
                <a:cs typeface="Helvetica Neue"/>
                <a:sym typeface="Helvetica Neue"/>
              </a:defRPr>
            </a:lvl6pPr>
            <a:lvl7pPr lvl="6">
              <a:buNone/>
              <a:defRPr sz="900">
                <a:latin typeface="Helvetica Neue"/>
                <a:ea typeface="Helvetica Neue"/>
                <a:cs typeface="Helvetica Neue"/>
                <a:sym typeface="Helvetica Neue"/>
              </a:defRPr>
            </a:lvl7pPr>
            <a:lvl8pPr lvl="7">
              <a:buNone/>
              <a:defRPr sz="900">
                <a:latin typeface="Helvetica Neue"/>
                <a:ea typeface="Helvetica Neue"/>
                <a:cs typeface="Helvetica Neue"/>
                <a:sym typeface="Helvetica Neue"/>
              </a:defRPr>
            </a:lvl8pPr>
            <a:lvl9pPr lvl="8">
              <a:buNone/>
              <a:defRPr sz="9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grpSp>
        <p:nvGrpSpPr>
          <p:cNvPr id="23" name="Google Shape;23;p4"/>
          <p:cNvGrpSpPr/>
          <p:nvPr/>
        </p:nvGrpSpPr>
        <p:grpSpPr>
          <a:xfrm>
            <a:off x="120215" y="4919656"/>
            <a:ext cx="457214" cy="137173"/>
            <a:chOff x="50186" y="6314714"/>
            <a:chExt cx="977580" cy="288300"/>
          </a:xfrm>
        </p:grpSpPr>
        <p:sp>
          <p:nvSpPr>
            <p:cNvPr id="24" name="Google Shape;24;p4"/>
            <p:cNvSpPr/>
            <p:nvPr/>
          </p:nvSpPr>
          <p:spPr>
            <a:xfrm>
              <a:off x="394826" y="6314714"/>
              <a:ext cx="288300" cy="288300"/>
            </a:xfrm>
            <a:prstGeom prst="ellipse">
              <a:avLst/>
            </a:prstGeom>
            <a:solidFill>
              <a:srgbClr val="EB343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25" name="Google Shape;25;p4"/>
            <p:cNvSpPr/>
            <p:nvPr/>
          </p:nvSpPr>
          <p:spPr>
            <a:xfrm>
              <a:off x="739466" y="6314714"/>
              <a:ext cx="288300" cy="288300"/>
            </a:xfrm>
            <a:prstGeom prst="ellipse">
              <a:avLst/>
            </a:prstGeom>
            <a:solidFill>
              <a:srgbClr val="C0AE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26" name="Google Shape;26;p4"/>
            <p:cNvSpPr/>
            <p:nvPr/>
          </p:nvSpPr>
          <p:spPr>
            <a:xfrm>
              <a:off x="50186" y="6314714"/>
              <a:ext cx="288300" cy="288300"/>
            </a:xfrm>
            <a:prstGeom prst="ellipse">
              <a:avLst/>
            </a:prstGeom>
            <a:solidFill>
              <a:srgbClr val="1D466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grpSp>
      <p:pic>
        <p:nvPicPr>
          <p:cNvPr id="27" name="Google Shape;27;p4"/>
          <p:cNvPicPr preferRelativeResize="0"/>
          <p:nvPr/>
        </p:nvPicPr>
        <p:blipFill>
          <a:blip r:embed="rId2">
            <a:alphaModFix/>
          </a:blip>
          <a:stretch>
            <a:fillRect/>
          </a:stretch>
        </p:blipFill>
        <p:spPr>
          <a:xfrm>
            <a:off x="8360201" y="246300"/>
            <a:ext cx="472100" cy="47690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sp>
        <p:nvSpPr>
          <p:cNvPr id="81" name="Google Shape;8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8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body" idx="1"/>
          </p:nvPr>
        </p:nvSpPr>
        <p:spPr>
          <a:xfrm>
            <a:off x="311700" y="3069625"/>
            <a:ext cx="8520600" cy="1383300"/>
          </a:xfrm>
          <a:prstGeom prst="rect">
            <a:avLst/>
          </a:prstGeom>
        </p:spPr>
        <p:txBody>
          <a:bodyPr spcFirstLastPara="1" wrap="square" lIns="91425" tIns="91425" rIns="91425" bIns="91425" anchor="t" anchorCtr="0">
            <a:normAutofit/>
          </a:bodyPr>
          <a:lstStyle>
            <a:lvl1pPr marL="457200" lvl="0" indent="-323850" algn="ctr">
              <a:spcBef>
                <a:spcPts val="0"/>
              </a:spcBef>
              <a:spcAft>
                <a:spcPts val="0"/>
              </a:spcAft>
              <a:buSzPts val="1500"/>
              <a:buChar char="●"/>
              <a:defRPr/>
            </a:lvl1pPr>
            <a:lvl2pPr marL="914400" lvl="1" indent="-311150" algn="ctr">
              <a:spcBef>
                <a:spcPts val="0"/>
              </a:spcBef>
              <a:spcAft>
                <a:spcPts val="0"/>
              </a:spcAft>
              <a:buSzPts val="1300"/>
              <a:buChar char="○"/>
              <a:defRPr/>
            </a:lvl2pPr>
            <a:lvl3pPr marL="1371600" lvl="2" indent="-304800" algn="ctr">
              <a:spcBef>
                <a:spcPts val="0"/>
              </a:spcBef>
              <a:spcAft>
                <a:spcPts val="0"/>
              </a:spcAft>
              <a:buSzPts val="1200"/>
              <a:buChar char="■"/>
              <a:defRPr/>
            </a:lvl3pPr>
            <a:lvl4pPr marL="1828800" lvl="3" indent="-298450" algn="ctr">
              <a:spcBef>
                <a:spcPts val="0"/>
              </a:spcBef>
              <a:spcAft>
                <a:spcPts val="0"/>
              </a:spcAft>
              <a:buSzPts val="1100"/>
              <a:buChar char="●"/>
              <a:defRPr/>
            </a:lvl4pPr>
            <a:lvl5pPr marL="2286000" lvl="4" indent="-292100" algn="ctr">
              <a:spcBef>
                <a:spcPts val="0"/>
              </a:spcBef>
              <a:spcAft>
                <a:spcPts val="0"/>
              </a:spcAft>
              <a:buSzPts val="1000"/>
              <a:buChar char="○"/>
              <a:defRPr/>
            </a:lvl5pPr>
            <a:lvl6pPr marL="2743200" lvl="5" indent="-292100" algn="ctr">
              <a:spcBef>
                <a:spcPts val="0"/>
              </a:spcBef>
              <a:spcAft>
                <a:spcPts val="0"/>
              </a:spcAft>
              <a:buSzPts val="1000"/>
              <a:buChar char="■"/>
              <a:defRPr/>
            </a:lvl6pPr>
            <a:lvl7pPr marL="3200400" lvl="6" indent="-292100" algn="ctr">
              <a:spcBef>
                <a:spcPts val="0"/>
              </a:spcBef>
              <a:spcAft>
                <a:spcPts val="0"/>
              </a:spcAft>
              <a:buSzPts val="1000"/>
              <a:buChar char="●"/>
              <a:defRPr/>
            </a:lvl7pPr>
            <a:lvl8pPr marL="3657600" lvl="7" indent="-292100" algn="ctr">
              <a:spcBef>
                <a:spcPts val="0"/>
              </a:spcBef>
              <a:spcAft>
                <a:spcPts val="0"/>
              </a:spcAft>
              <a:buSzPts val="1000"/>
              <a:buChar char="○"/>
              <a:defRPr/>
            </a:lvl8pPr>
            <a:lvl9pPr marL="4114800" lvl="8" indent="-292100" algn="ctr">
              <a:spcBef>
                <a:spcPts val="0"/>
              </a:spcBef>
              <a:spcAft>
                <a:spcPts val="0"/>
              </a:spcAft>
              <a:buSzPts val="1000"/>
              <a:buChar char="■"/>
              <a:defRPr/>
            </a:lvl9pPr>
          </a:lstStyle>
          <a:p>
            <a:endParaRPr/>
          </a:p>
        </p:txBody>
      </p:sp>
      <p:sp>
        <p:nvSpPr>
          <p:cNvPr id="83" name="Google Shape;83;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sz="900">
                <a:latin typeface="Helvetica Neue"/>
                <a:ea typeface="Helvetica Neue"/>
                <a:cs typeface="Helvetica Neue"/>
                <a:sym typeface="Helvetica Neue"/>
              </a:defRPr>
            </a:lvl1pPr>
            <a:lvl2pPr lvl="1">
              <a:buNone/>
              <a:defRPr sz="900">
                <a:latin typeface="Helvetica Neue"/>
                <a:ea typeface="Helvetica Neue"/>
                <a:cs typeface="Helvetica Neue"/>
                <a:sym typeface="Helvetica Neue"/>
              </a:defRPr>
            </a:lvl2pPr>
            <a:lvl3pPr lvl="2">
              <a:buNone/>
              <a:defRPr sz="900">
                <a:latin typeface="Helvetica Neue"/>
                <a:ea typeface="Helvetica Neue"/>
                <a:cs typeface="Helvetica Neue"/>
                <a:sym typeface="Helvetica Neue"/>
              </a:defRPr>
            </a:lvl3pPr>
            <a:lvl4pPr lvl="3">
              <a:buNone/>
              <a:defRPr sz="900">
                <a:latin typeface="Helvetica Neue"/>
                <a:ea typeface="Helvetica Neue"/>
                <a:cs typeface="Helvetica Neue"/>
                <a:sym typeface="Helvetica Neue"/>
              </a:defRPr>
            </a:lvl4pPr>
            <a:lvl5pPr lvl="4">
              <a:buNone/>
              <a:defRPr sz="900">
                <a:latin typeface="Helvetica Neue"/>
                <a:ea typeface="Helvetica Neue"/>
                <a:cs typeface="Helvetica Neue"/>
                <a:sym typeface="Helvetica Neue"/>
              </a:defRPr>
            </a:lvl5pPr>
            <a:lvl6pPr lvl="5">
              <a:buNone/>
              <a:defRPr sz="900">
                <a:latin typeface="Helvetica Neue"/>
                <a:ea typeface="Helvetica Neue"/>
                <a:cs typeface="Helvetica Neue"/>
                <a:sym typeface="Helvetica Neue"/>
              </a:defRPr>
            </a:lvl6pPr>
            <a:lvl7pPr lvl="6">
              <a:buNone/>
              <a:defRPr sz="900">
                <a:latin typeface="Helvetica Neue"/>
                <a:ea typeface="Helvetica Neue"/>
                <a:cs typeface="Helvetica Neue"/>
                <a:sym typeface="Helvetica Neue"/>
              </a:defRPr>
            </a:lvl7pPr>
            <a:lvl8pPr lvl="7">
              <a:buNone/>
              <a:defRPr sz="900">
                <a:latin typeface="Helvetica Neue"/>
                <a:ea typeface="Helvetica Neue"/>
                <a:cs typeface="Helvetica Neue"/>
                <a:sym typeface="Helvetica Neue"/>
              </a:defRPr>
            </a:lvl8pPr>
            <a:lvl9pPr lvl="8">
              <a:buNone/>
              <a:defRPr sz="9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grpSp>
        <p:nvGrpSpPr>
          <p:cNvPr id="84" name="Google Shape;84;p11"/>
          <p:cNvGrpSpPr/>
          <p:nvPr/>
        </p:nvGrpSpPr>
        <p:grpSpPr>
          <a:xfrm>
            <a:off x="120215" y="4919656"/>
            <a:ext cx="457214" cy="137173"/>
            <a:chOff x="50186" y="6314714"/>
            <a:chExt cx="977580" cy="288300"/>
          </a:xfrm>
        </p:grpSpPr>
        <p:sp>
          <p:nvSpPr>
            <p:cNvPr id="85" name="Google Shape;85;p11"/>
            <p:cNvSpPr/>
            <p:nvPr/>
          </p:nvSpPr>
          <p:spPr>
            <a:xfrm>
              <a:off x="394826" y="6314714"/>
              <a:ext cx="288300" cy="288300"/>
            </a:xfrm>
            <a:prstGeom prst="ellipse">
              <a:avLst/>
            </a:prstGeom>
            <a:solidFill>
              <a:srgbClr val="EB343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86" name="Google Shape;86;p11"/>
            <p:cNvSpPr/>
            <p:nvPr/>
          </p:nvSpPr>
          <p:spPr>
            <a:xfrm>
              <a:off x="739466" y="6314714"/>
              <a:ext cx="288300" cy="288300"/>
            </a:xfrm>
            <a:prstGeom prst="ellipse">
              <a:avLst/>
            </a:prstGeom>
            <a:solidFill>
              <a:srgbClr val="C0AE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87" name="Google Shape;87;p11"/>
            <p:cNvSpPr/>
            <p:nvPr/>
          </p:nvSpPr>
          <p:spPr>
            <a:xfrm>
              <a:off x="50186" y="6314714"/>
              <a:ext cx="288300" cy="288300"/>
            </a:xfrm>
            <a:prstGeom prst="ellipse">
              <a:avLst/>
            </a:prstGeom>
            <a:solidFill>
              <a:srgbClr val="1D466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grpSp>
      <p:pic>
        <p:nvPicPr>
          <p:cNvPr id="88" name="Google Shape;88;p11"/>
          <p:cNvPicPr preferRelativeResize="0"/>
          <p:nvPr/>
        </p:nvPicPr>
        <p:blipFill>
          <a:blip r:embed="rId2">
            <a:alphaModFix/>
          </a:blip>
          <a:stretch>
            <a:fillRect/>
          </a:stretch>
        </p:blipFill>
        <p:spPr>
          <a:xfrm>
            <a:off x="8360201" y="246300"/>
            <a:ext cx="472100" cy="47690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4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14" name="Google Shape;14;p3"/>
          <p:cNvGrpSpPr/>
          <p:nvPr/>
        </p:nvGrpSpPr>
        <p:grpSpPr>
          <a:xfrm>
            <a:off x="120215" y="4919656"/>
            <a:ext cx="457214" cy="137173"/>
            <a:chOff x="50186" y="6314714"/>
            <a:chExt cx="977580" cy="288300"/>
          </a:xfrm>
        </p:grpSpPr>
        <p:sp>
          <p:nvSpPr>
            <p:cNvPr id="15" name="Google Shape;15;p3"/>
            <p:cNvSpPr/>
            <p:nvPr/>
          </p:nvSpPr>
          <p:spPr>
            <a:xfrm>
              <a:off x="394826" y="6314714"/>
              <a:ext cx="288300" cy="288300"/>
            </a:xfrm>
            <a:prstGeom prst="ellipse">
              <a:avLst/>
            </a:prstGeom>
            <a:solidFill>
              <a:srgbClr val="EB343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6" name="Google Shape;16;p3"/>
            <p:cNvSpPr/>
            <p:nvPr/>
          </p:nvSpPr>
          <p:spPr>
            <a:xfrm>
              <a:off x="739466" y="6314714"/>
              <a:ext cx="288300" cy="288300"/>
            </a:xfrm>
            <a:prstGeom prst="ellipse">
              <a:avLst/>
            </a:prstGeom>
            <a:solidFill>
              <a:srgbClr val="C0AE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7" name="Google Shape;17;p3"/>
            <p:cNvSpPr/>
            <p:nvPr/>
          </p:nvSpPr>
          <p:spPr>
            <a:xfrm>
              <a:off x="50186" y="6314714"/>
              <a:ext cx="288300" cy="288300"/>
            </a:xfrm>
            <a:prstGeom prst="ellipse">
              <a:avLst/>
            </a:prstGeom>
            <a:solidFill>
              <a:srgbClr val="1D466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grpSp>
      <p:pic>
        <p:nvPicPr>
          <p:cNvPr id="18" name="Google Shape;18;p3"/>
          <p:cNvPicPr preferRelativeResize="0"/>
          <p:nvPr/>
        </p:nvPicPr>
        <p:blipFill>
          <a:blip r:embed="rId2">
            <a:alphaModFix/>
          </a:blip>
          <a:stretch>
            <a:fillRect/>
          </a:stretch>
        </p:blipFill>
        <p:spPr>
          <a:xfrm>
            <a:off x="8360201" y="246300"/>
            <a:ext cx="472100" cy="476907"/>
          </a:xfrm>
          <a:prstGeom prst="rect">
            <a:avLst/>
          </a:prstGeom>
          <a:noFill/>
          <a:ln>
            <a:noFill/>
          </a:ln>
        </p:spPr>
      </p:pic>
    </p:spTree>
    <p:extLst>
      <p:ext uri="{BB962C8B-B14F-4D97-AF65-F5344CB8AC3E}">
        <p14:creationId xmlns:p14="http://schemas.microsoft.com/office/powerpoint/2010/main" val="1086633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body" idx="1"/>
          </p:nvPr>
        </p:nvSpPr>
        <p:spPr>
          <a:xfrm>
            <a:off x="311700" y="1208738"/>
            <a:ext cx="4270500" cy="3360300"/>
          </a:xfrm>
          <a:prstGeom prst="rect">
            <a:avLst/>
          </a:prstGeom>
        </p:spPr>
        <p:txBody>
          <a:bodyPr spcFirstLastPara="1" wrap="square" lIns="91425" tIns="91425" rIns="91425" bIns="91425" anchor="t" anchorCtr="0">
            <a:normAutofit/>
          </a:bodyPr>
          <a:lstStyle>
            <a:lvl1pPr marL="457200" lvl="0" indent="-323850">
              <a:spcBef>
                <a:spcPts val="0"/>
              </a:spcBef>
              <a:spcAft>
                <a:spcPts val="0"/>
              </a:spcAft>
              <a:buSzPts val="1500"/>
              <a:buChar char="●"/>
              <a:defRPr/>
            </a:lvl1pPr>
            <a:lvl2pPr marL="914400" lvl="1" indent="-311150">
              <a:spcBef>
                <a:spcPts val="0"/>
              </a:spcBef>
              <a:spcAft>
                <a:spcPts val="0"/>
              </a:spcAft>
              <a:buSzPts val="1300"/>
              <a:buChar char="○"/>
              <a:defRPr/>
            </a:lvl2pPr>
            <a:lvl3pPr marL="1371600" lvl="2" indent="-304800">
              <a:spcBef>
                <a:spcPts val="0"/>
              </a:spcBef>
              <a:spcAft>
                <a:spcPts val="0"/>
              </a:spcAft>
              <a:buSzPts val="1200"/>
              <a:buChar char="■"/>
              <a:defRPr sz="1200"/>
            </a:lvl3pPr>
            <a:lvl4pPr marL="1828800" lvl="3" indent="-298450">
              <a:spcBef>
                <a:spcPts val="0"/>
              </a:spcBef>
              <a:spcAft>
                <a:spcPts val="0"/>
              </a:spcAft>
              <a:buSzPts val="11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8" name="Google Shape;4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sz="900">
                <a:latin typeface="Helvetica Neue"/>
                <a:ea typeface="Helvetica Neue"/>
                <a:cs typeface="Helvetica Neue"/>
                <a:sym typeface="Helvetica Neue"/>
              </a:defRPr>
            </a:lvl1pPr>
            <a:lvl2pPr lvl="1">
              <a:buNone/>
              <a:defRPr sz="900">
                <a:latin typeface="Helvetica Neue"/>
                <a:ea typeface="Helvetica Neue"/>
                <a:cs typeface="Helvetica Neue"/>
                <a:sym typeface="Helvetica Neue"/>
              </a:defRPr>
            </a:lvl2pPr>
            <a:lvl3pPr lvl="2">
              <a:buNone/>
              <a:defRPr sz="900">
                <a:latin typeface="Helvetica Neue"/>
                <a:ea typeface="Helvetica Neue"/>
                <a:cs typeface="Helvetica Neue"/>
                <a:sym typeface="Helvetica Neue"/>
              </a:defRPr>
            </a:lvl3pPr>
            <a:lvl4pPr lvl="3">
              <a:buNone/>
              <a:defRPr sz="900">
                <a:latin typeface="Helvetica Neue"/>
                <a:ea typeface="Helvetica Neue"/>
                <a:cs typeface="Helvetica Neue"/>
                <a:sym typeface="Helvetica Neue"/>
              </a:defRPr>
            </a:lvl4pPr>
            <a:lvl5pPr lvl="4">
              <a:buNone/>
              <a:defRPr sz="900">
                <a:latin typeface="Helvetica Neue"/>
                <a:ea typeface="Helvetica Neue"/>
                <a:cs typeface="Helvetica Neue"/>
                <a:sym typeface="Helvetica Neue"/>
              </a:defRPr>
            </a:lvl5pPr>
            <a:lvl6pPr lvl="5">
              <a:buNone/>
              <a:defRPr sz="900">
                <a:latin typeface="Helvetica Neue"/>
                <a:ea typeface="Helvetica Neue"/>
                <a:cs typeface="Helvetica Neue"/>
                <a:sym typeface="Helvetica Neue"/>
              </a:defRPr>
            </a:lvl6pPr>
            <a:lvl7pPr lvl="6">
              <a:buNone/>
              <a:defRPr sz="900">
                <a:latin typeface="Helvetica Neue"/>
                <a:ea typeface="Helvetica Neue"/>
                <a:cs typeface="Helvetica Neue"/>
                <a:sym typeface="Helvetica Neue"/>
              </a:defRPr>
            </a:lvl7pPr>
            <a:lvl8pPr lvl="7">
              <a:buNone/>
              <a:defRPr sz="900">
                <a:latin typeface="Helvetica Neue"/>
                <a:ea typeface="Helvetica Neue"/>
                <a:cs typeface="Helvetica Neue"/>
                <a:sym typeface="Helvetica Neue"/>
              </a:defRPr>
            </a:lvl8pPr>
            <a:lvl9pPr lvl="8">
              <a:buNone/>
              <a:defRPr sz="9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grpSp>
        <p:nvGrpSpPr>
          <p:cNvPr id="49" name="Google Shape;49;p7"/>
          <p:cNvGrpSpPr/>
          <p:nvPr/>
        </p:nvGrpSpPr>
        <p:grpSpPr>
          <a:xfrm>
            <a:off x="120215" y="4919656"/>
            <a:ext cx="457214" cy="137173"/>
            <a:chOff x="50186" y="6314714"/>
            <a:chExt cx="977580" cy="288300"/>
          </a:xfrm>
        </p:grpSpPr>
        <p:sp>
          <p:nvSpPr>
            <p:cNvPr id="50" name="Google Shape;50;p7"/>
            <p:cNvSpPr/>
            <p:nvPr/>
          </p:nvSpPr>
          <p:spPr>
            <a:xfrm>
              <a:off x="394826" y="6314714"/>
              <a:ext cx="288300" cy="288300"/>
            </a:xfrm>
            <a:prstGeom prst="ellipse">
              <a:avLst/>
            </a:prstGeom>
            <a:solidFill>
              <a:srgbClr val="EB343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51" name="Google Shape;51;p7"/>
            <p:cNvSpPr/>
            <p:nvPr/>
          </p:nvSpPr>
          <p:spPr>
            <a:xfrm>
              <a:off x="739466" y="6314714"/>
              <a:ext cx="288300" cy="288300"/>
            </a:xfrm>
            <a:prstGeom prst="ellipse">
              <a:avLst/>
            </a:prstGeom>
            <a:solidFill>
              <a:srgbClr val="C0AE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52" name="Google Shape;52;p7"/>
            <p:cNvSpPr/>
            <p:nvPr/>
          </p:nvSpPr>
          <p:spPr>
            <a:xfrm>
              <a:off x="50186" y="6314714"/>
              <a:ext cx="288300" cy="288300"/>
            </a:xfrm>
            <a:prstGeom prst="ellipse">
              <a:avLst/>
            </a:prstGeom>
            <a:solidFill>
              <a:srgbClr val="1D466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grpSp>
      <p:pic>
        <p:nvPicPr>
          <p:cNvPr id="53" name="Google Shape;53;p7"/>
          <p:cNvPicPr preferRelativeResize="0"/>
          <p:nvPr/>
        </p:nvPicPr>
        <p:blipFill>
          <a:blip r:embed="rId2">
            <a:alphaModFix/>
          </a:blip>
          <a:stretch>
            <a:fillRect/>
          </a:stretch>
        </p:blipFill>
        <p:spPr>
          <a:xfrm>
            <a:off x="8360201" y="246300"/>
            <a:ext cx="472100" cy="476907"/>
          </a:xfrm>
          <a:prstGeom prst="rect">
            <a:avLst/>
          </a:prstGeom>
          <a:noFill/>
          <a:ln>
            <a:noFill/>
          </a:ln>
        </p:spPr>
      </p:pic>
      <p:sp>
        <p:nvSpPr>
          <p:cNvPr id="54" name="Google Shape;54;p7"/>
          <p:cNvSpPr txBox="1">
            <a:spLocks noGrp="1"/>
          </p:cNvSpPr>
          <p:nvPr>
            <p:ph type="title"/>
          </p:nvPr>
        </p:nvSpPr>
        <p:spPr>
          <a:xfrm>
            <a:off x="311700" y="88000"/>
            <a:ext cx="4270500" cy="7935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1D466B"/>
              </a:buClr>
              <a:buSzPts val="2400"/>
              <a:buNone/>
              <a:defRPr>
                <a:solidFill>
                  <a:srgbClr val="1D466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4703883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1D466B"/>
              </a:buClr>
              <a:buSzPts val="2400"/>
              <a:buFont typeface="Helvetica Neue"/>
              <a:buNone/>
              <a:defRPr sz="2400" b="1">
                <a:solidFill>
                  <a:srgbClr val="1D466B"/>
                </a:solidFill>
                <a:latin typeface="Helvetica Neue"/>
                <a:ea typeface="Helvetica Neue"/>
                <a:cs typeface="Helvetica Neue"/>
                <a:sym typeface="Helvetica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23850">
              <a:lnSpc>
                <a:spcPct val="115000"/>
              </a:lnSpc>
              <a:spcBef>
                <a:spcPts val="0"/>
              </a:spcBef>
              <a:spcAft>
                <a:spcPts val="0"/>
              </a:spcAft>
              <a:buClr>
                <a:srgbClr val="434343"/>
              </a:buClr>
              <a:buSzPts val="1500"/>
              <a:buFont typeface="Helvetica Neue"/>
              <a:buChar char="●"/>
              <a:defRPr sz="1500">
                <a:solidFill>
                  <a:srgbClr val="434343"/>
                </a:solidFill>
                <a:latin typeface="Helvetica Neue"/>
                <a:ea typeface="Helvetica Neue"/>
                <a:cs typeface="Helvetica Neue"/>
                <a:sym typeface="Helvetica Neue"/>
              </a:defRPr>
            </a:lvl1pPr>
            <a:lvl2pPr marL="914400" lvl="1" indent="-311150">
              <a:lnSpc>
                <a:spcPct val="115000"/>
              </a:lnSpc>
              <a:spcBef>
                <a:spcPts val="0"/>
              </a:spcBef>
              <a:spcAft>
                <a:spcPts val="0"/>
              </a:spcAft>
              <a:buClr>
                <a:srgbClr val="434343"/>
              </a:buClr>
              <a:buSzPts val="1300"/>
              <a:buFont typeface="Helvetica Neue"/>
              <a:buChar char="○"/>
              <a:defRPr sz="1300">
                <a:solidFill>
                  <a:srgbClr val="434343"/>
                </a:solidFill>
                <a:latin typeface="Helvetica Neue"/>
                <a:ea typeface="Helvetica Neue"/>
                <a:cs typeface="Helvetica Neue"/>
                <a:sym typeface="Helvetica Neue"/>
              </a:defRPr>
            </a:lvl2pPr>
            <a:lvl3pPr marL="1371600" lvl="2" indent="-304800">
              <a:lnSpc>
                <a:spcPct val="115000"/>
              </a:lnSpc>
              <a:spcBef>
                <a:spcPts val="0"/>
              </a:spcBef>
              <a:spcAft>
                <a:spcPts val="0"/>
              </a:spcAft>
              <a:buClr>
                <a:srgbClr val="434343"/>
              </a:buClr>
              <a:buSzPts val="1200"/>
              <a:buFont typeface="Helvetica Neue"/>
              <a:buChar char="■"/>
              <a:defRPr sz="1200">
                <a:solidFill>
                  <a:srgbClr val="434343"/>
                </a:solidFill>
                <a:latin typeface="Helvetica Neue"/>
                <a:ea typeface="Helvetica Neue"/>
                <a:cs typeface="Helvetica Neue"/>
                <a:sym typeface="Helvetica Neue"/>
              </a:defRPr>
            </a:lvl3pPr>
            <a:lvl4pPr marL="1828800" lvl="3" indent="-298450">
              <a:lnSpc>
                <a:spcPct val="115000"/>
              </a:lnSpc>
              <a:spcBef>
                <a:spcPts val="0"/>
              </a:spcBef>
              <a:spcAft>
                <a:spcPts val="0"/>
              </a:spcAft>
              <a:buClr>
                <a:srgbClr val="434343"/>
              </a:buClr>
              <a:buSzPts val="1100"/>
              <a:buFont typeface="Helvetica Neue"/>
              <a:buChar char="●"/>
              <a:defRPr sz="1100">
                <a:solidFill>
                  <a:srgbClr val="434343"/>
                </a:solidFill>
                <a:latin typeface="Helvetica Neue"/>
                <a:ea typeface="Helvetica Neue"/>
                <a:cs typeface="Helvetica Neue"/>
                <a:sym typeface="Helvetica Neue"/>
              </a:defRPr>
            </a:lvl4pPr>
            <a:lvl5pPr marL="2286000" lvl="4" indent="-292100">
              <a:lnSpc>
                <a:spcPct val="115000"/>
              </a:lnSpc>
              <a:spcBef>
                <a:spcPts val="0"/>
              </a:spcBef>
              <a:spcAft>
                <a:spcPts val="0"/>
              </a:spcAft>
              <a:buClr>
                <a:srgbClr val="434343"/>
              </a:buClr>
              <a:buSzPts val="1000"/>
              <a:buFont typeface="Helvetica Neue"/>
              <a:buChar char="○"/>
              <a:defRPr sz="1000">
                <a:solidFill>
                  <a:srgbClr val="434343"/>
                </a:solidFill>
                <a:latin typeface="Helvetica Neue"/>
                <a:ea typeface="Helvetica Neue"/>
                <a:cs typeface="Helvetica Neue"/>
                <a:sym typeface="Helvetica Neue"/>
              </a:defRPr>
            </a:lvl5pPr>
            <a:lvl6pPr marL="2743200" lvl="5" indent="-292100">
              <a:lnSpc>
                <a:spcPct val="115000"/>
              </a:lnSpc>
              <a:spcBef>
                <a:spcPts val="0"/>
              </a:spcBef>
              <a:spcAft>
                <a:spcPts val="0"/>
              </a:spcAft>
              <a:buClr>
                <a:srgbClr val="434343"/>
              </a:buClr>
              <a:buSzPts val="1000"/>
              <a:buFont typeface="Helvetica Neue"/>
              <a:buChar char="■"/>
              <a:defRPr sz="1000">
                <a:solidFill>
                  <a:srgbClr val="434343"/>
                </a:solidFill>
                <a:latin typeface="Helvetica Neue"/>
                <a:ea typeface="Helvetica Neue"/>
                <a:cs typeface="Helvetica Neue"/>
                <a:sym typeface="Helvetica Neue"/>
              </a:defRPr>
            </a:lvl6pPr>
            <a:lvl7pPr marL="3200400" lvl="6" indent="-292100">
              <a:lnSpc>
                <a:spcPct val="115000"/>
              </a:lnSpc>
              <a:spcBef>
                <a:spcPts val="0"/>
              </a:spcBef>
              <a:spcAft>
                <a:spcPts val="0"/>
              </a:spcAft>
              <a:buClr>
                <a:srgbClr val="434343"/>
              </a:buClr>
              <a:buSzPts val="1000"/>
              <a:buFont typeface="Helvetica Neue"/>
              <a:buChar char="●"/>
              <a:defRPr sz="1000">
                <a:solidFill>
                  <a:srgbClr val="434343"/>
                </a:solidFill>
                <a:latin typeface="Helvetica Neue"/>
                <a:ea typeface="Helvetica Neue"/>
                <a:cs typeface="Helvetica Neue"/>
                <a:sym typeface="Helvetica Neue"/>
              </a:defRPr>
            </a:lvl7pPr>
            <a:lvl8pPr marL="3657600" lvl="7" indent="-292100">
              <a:lnSpc>
                <a:spcPct val="115000"/>
              </a:lnSpc>
              <a:spcBef>
                <a:spcPts val="0"/>
              </a:spcBef>
              <a:spcAft>
                <a:spcPts val="0"/>
              </a:spcAft>
              <a:buClr>
                <a:srgbClr val="434343"/>
              </a:buClr>
              <a:buSzPts val="1000"/>
              <a:buFont typeface="Helvetica Neue"/>
              <a:buChar char="○"/>
              <a:defRPr sz="1000">
                <a:solidFill>
                  <a:srgbClr val="434343"/>
                </a:solidFill>
                <a:latin typeface="Helvetica Neue"/>
                <a:ea typeface="Helvetica Neue"/>
                <a:cs typeface="Helvetica Neue"/>
                <a:sym typeface="Helvetica Neue"/>
              </a:defRPr>
            </a:lvl8pPr>
            <a:lvl9pPr marL="4114800" lvl="8" indent="-292100">
              <a:lnSpc>
                <a:spcPct val="115000"/>
              </a:lnSpc>
              <a:spcBef>
                <a:spcPts val="0"/>
              </a:spcBef>
              <a:spcAft>
                <a:spcPts val="0"/>
              </a:spcAft>
              <a:buClr>
                <a:srgbClr val="434343"/>
              </a:buClr>
              <a:buSzPts val="1000"/>
              <a:buFont typeface="Helvetica Neue"/>
              <a:buChar char="■"/>
              <a:defRPr sz="1000">
                <a:solidFill>
                  <a:srgbClr val="434343"/>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61" r:id="rId3"/>
    <p:sldLayoutId id="214748366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F8F311D-BBD2-2952-AE29-D46EAB5D0DFE}"/>
            </a:ext>
          </a:extLst>
        </p:cNvPr>
        <p:cNvGrpSpPr/>
        <p:nvPr/>
      </p:nvGrpSpPr>
      <p:grpSpPr>
        <a:xfrm>
          <a:off x="0" y="0"/>
          <a:ext cx="0" cy="0"/>
          <a:chOff x="0" y="0"/>
          <a:chExt cx="0" cy="0"/>
        </a:xfrm>
      </p:grpSpPr>
      <p:sp>
        <p:nvSpPr>
          <p:cNvPr id="115" name="Google Shape;115;p15">
            <a:extLst>
              <a:ext uri="{FF2B5EF4-FFF2-40B4-BE49-F238E27FC236}">
                <a16:creationId xmlns:a16="http://schemas.microsoft.com/office/drawing/2014/main" id="{EC383D5D-CE0A-B3F4-7F1E-016DB27789DA}"/>
              </a:ext>
            </a:extLst>
          </p:cNvPr>
          <p:cNvSpPr txBox="1"/>
          <p:nvPr/>
        </p:nvSpPr>
        <p:spPr>
          <a:xfrm>
            <a:off x="311700" y="359500"/>
            <a:ext cx="8520600" cy="5553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None/>
            </a:pPr>
            <a:r>
              <a:rPr lang="en" sz="2400" b="1" dirty="0">
                <a:solidFill>
                  <a:schemeClr val="tx1"/>
                </a:solidFill>
                <a:latin typeface="Helvetica Neue"/>
                <a:ea typeface="Helvetica Neue"/>
                <a:cs typeface="Helvetica Neue"/>
                <a:sym typeface="Helvetica Neue"/>
              </a:rPr>
              <a:t>Learning Objectives</a:t>
            </a:r>
            <a:endParaRPr sz="2400" b="1" dirty="0">
              <a:solidFill>
                <a:schemeClr val="tx1"/>
              </a:solidFill>
              <a:latin typeface="Helvetica Neue"/>
              <a:ea typeface="Helvetica Neue"/>
              <a:cs typeface="Helvetica Neue"/>
              <a:sym typeface="Helvetica Neue"/>
            </a:endParaRPr>
          </a:p>
        </p:txBody>
      </p:sp>
      <p:sp>
        <p:nvSpPr>
          <p:cNvPr id="116" name="Google Shape;116;p15">
            <a:extLst>
              <a:ext uri="{FF2B5EF4-FFF2-40B4-BE49-F238E27FC236}">
                <a16:creationId xmlns:a16="http://schemas.microsoft.com/office/drawing/2014/main" id="{9F8ACED4-AC99-BB53-6668-2DA675DE5A71}"/>
              </a:ext>
            </a:extLst>
          </p:cNvPr>
          <p:cNvSpPr txBox="1"/>
          <p:nvPr/>
        </p:nvSpPr>
        <p:spPr>
          <a:xfrm>
            <a:off x="878136" y="1543345"/>
            <a:ext cx="5872707" cy="291900"/>
          </a:xfrm>
          <a:prstGeom prst="rect">
            <a:avLst/>
          </a:prstGeom>
          <a:noFill/>
          <a:ln>
            <a:noFill/>
          </a:ln>
        </p:spPr>
        <p:txBody>
          <a:bodyPr spcFirstLastPara="1" wrap="square" lIns="0" tIns="0" rIns="0" bIns="0" anchor="ctr" anchorCtr="0">
            <a:noAutofit/>
          </a:bodyPr>
          <a:lstStyle/>
          <a:p>
            <a:pPr lvl="0"/>
            <a:r>
              <a:rPr lang="en-US" sz="1500" dirty="0">
                <a:solidFill>
                  <a:schemeClr val="tx1"/>
                </a:solidFill>
                <a:latin typeface="Helvetica Neue"/>
                <a:ea typeface="Helvetica Neue"/>
                <a:cs typeface="Helvetica Neue"/>
                <a:sym typeface="Helvetica Neue"/>
              </a:rPr>
              <a:t>Dimensionality Reduction Techniques</a:t>
            </a:r>
          </a:p>
        </p:txBody>
      </p:sp>
      <p:sp>
        <p:nvSpPr>
          <p:cNvPr id="117" name="Google Shape;117;p15">
            <a:extLst>
              <a:ext uri="{FF2B5EF4-FFF2-40B4-BE49-F238E27FC236}">
                <a16:creationId xmlns:a16="http://schemas.microsoft.com/office/drawing/2014/main" id="{AE635300-ACCC-9D7D-0461-DAA9032D26BD}"/>
              </a:ext>
            </a:extLst>
          </p:cNvPr>
          <p:cNvSpPr txBox="1"/>
          <p:nvPr/>
        </p:nvSpPr>
        <p:spPr>
          <a:xfrm>
            <a:off x="878136" y="1984572"/>
            <a:ext cx="5529807" cy="291900"/>
          </a:xfrm>
          <a:prstGeom prst="rect">
            <a:avLst/>
          </a:prstGeom>
          <a:noFill/>
          <a:ln>
            <a:noFill/>
          </a:ln>
        </p:spPr>
        <p:txBody>
          <a:bodyPr spcFirstLastPara="1" wrap="square" lIns="0" tIns="0" rIns="0" bIns="0" anchor="ctr" anchorCtr="0">
            <a:noAutofit/>
          </a:bodyPr>
          <a:lstStyle/>
          <a:p>
            <a:pPr lvl="0"/>
            <a:r>
              <a:rPr lang="en-US" sz="1500" dirty="0">
                <a:solidFill>
                  <a:schemeClr val="tx1"/>
                </a:solidFill>
                <a:latin typeface="Helvetica Neue"/>
                <a:ea typeface="Helvetica Neue"/>
                <a:cs typeface="Helvetica Neue"/>
                <a:sym typeface="Helvetica Neue"/>
              </a:rPr>
              <a:t>Curse of Dimensionality</a:t>
            </a:r>
          </a:p>
        </p:txBody>
      </p:sp>
      <p:sp>
        <p:nvSpPr>
          <p:cNvPr id="118" name="Google Shape;118;p15">
            <a:extLst>
              <a:ext uri="{FF2B5EF4-FFF2-40B4-BE49-F238E27FC236}">
                <a16:creationId xmlns:a16="http://schemas.microsoft.com/office/drawing/2014/main" id="{0FDC188F-6008-19C2-BE91-C58B72215025}"/>
              </a:ext>
            </a:extLst>
          </p:cNvPr>
          <p:cNvSpPr txBox="1"/>
          <p:nvPr/>
        </p:nvSpPr>
        <p:spPr>
          <a:xfrm>
            <a:off x="878136" y="2425799"/>
            <a:ext cx="7308602" cy="291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500" dirty="0">
                <a:solidFill>
                  <a:schemeClr val="tx1"/>
                </a:solidFill>
                <a:latin typeface="Helvetica Neue"/>
                <a:ea typeface="Helvetica Neue"/>
                <a:cs typeface="Helvetica Neue"/>
                <a:sym typeface="Helvetica Neue"/>
              </a:rPr>
              <a:t>Application of Principal Component Analysis</a:t>
            </a:r>
            <a:endParaRPr sz="1500" dirty="0">
              <a:solidFill>
                <a:schemeClr val="tx1"/>
              </a:solidFill>
              <a:latin typeface="Helvetica Neue"/>
              <a:ea typeface="Helvetica Neue"/>
              <a:cs typeface="Helvetica Neue"/>
              <a:sym typeface="Helvetica Neue"/>
            </a:endParaRPr>
          </a:p>
        </p:txBody>
      </p:sp>
      <p:sp>
        <p:nvSpPr>
          <p:cNvPr id="119" name="Google Shape;119;p15">
            <a:extLst>
              <a:ext uri="{FF2B5EF4-FFF2-40B4-BE49-F238E27FC236}">
                <a16:creationId xmlns:a16="http://schemas.microsoft.com/office/drawing/2014/main" id="{527E82BD-82A8-3242-8742-F6968F77D51B}"/>
              </a:ext>
            </a:extLst>
          </p:cNvPr>
          <p:cNvSpPr txBox="1"/>
          <p:nvPr/>
        </p:nvSpPr>
        <p:spPr>
          <a:xfrm>
            <a:off x="878136" y="2867027"/>
            <a:ext cx="8265863" cy="291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500" dirty="0">
                <a:solidFill>
                  <a:schemeClr val="tx1"/>
                </a:solidFill>
                <a:latin typeface="Helvetica Neue"/>
                <a:ea typeface="Helvetica Neue"/>
                <a:cs typeface="Helvetica Neue"/>
                <a:sym typeface="Helvetica Neue"/>
              </a:rPr>
              <a:t>Application of Discriminant Component Analysis</a:t>
            </a:r>
            <a:endParaRPr sz="1500" dirty="0">
              <a:solidFill>
                <a:schemeClr val="tx1"/>
              </a:solidFill>
              <a:latin typeface="Helvetica Neue"/>
              <a:ea typeface="Helvetica Neue"/>
              <a:cs typeface="Helvetica Neue"/>
              <a:sym typeface="Helvetica Neue"/>
            </a:endParaRPr>
          </a:p>
        </p:txBody>
      </p:sp>
      <p:sp>
        <p:nvSpPr>
          <p:cNvPr id="120" name="Google Shape;120;p15">
            <a:extLst>
              <a:ext uri="{FF2B5EF4-FFF2-40B4-BE49-F238E27FC236}">
                <a16:creationId xmlns:a16="http://schemas.microsoft.com/office/drawing/2014/main" id="{23D0499C-8BFB-9B05-B76C-DF569496955B}"/>
              </a:ext>
            </a:extLst>
          </p:cNvPr>
          <p:cNvSpPr txBox="1"/>
          <p:nvPr/>
        </p:nvSpPr>
        <p:spPr>
          <a:xfrm>
            <a:off x="878156" y="3308250"/>
            <a:ext cx="2916300" cy="291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500" dirty="0">
              <a:solidFill>
                <a:srgbClr val="1D466B"/>
              </a:solidFill>
              <a:latin typeface="Helvetica Neue"/>
              <a:ea typeface="Helvetica Neue"/>
              <a:cs typeface="Helvetica Neue"/>
              <a:sym typeface="Helvetica Neue"/>
            </a:endParaRPr>
          </a:p>
        </p:txBody>
      </p:sp>
      <p:sp>
        <p:nvSpPr>
          <p:cNvPr id="121" name="Google Shape;121;p15">
            <a:extLst>
              <a:ext uri="{FF2B5EF4-FFF2-40B4-BE49-F238E27FC236}">
                <a16:creationId xmlns:a16="http://schemas.microsoft.com/office/drawing/2014/main" id="{D7868882-A0A9-5262-AE52-665D0B414A3F}"/>
              </a:ext>
            </a:extLst>
          </p:cNvPr>
          <p:cNvSpPr txBox="1"/>
          <p:nvPr/>
        </p:nvSpPr>
        <p:spPr>
          <a:xfrm>
            <a:off x="419419" y="1543345"/>
            <a:ext cx="371100" cy="291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dirty="0">
                <a:solidFill>
                  <a:schemeClr val="tx1"/>
                </a:solidFill>
                <a:latin typeface="Helvetica Neue"/>
                <a:ea typeface="Helvetica Neue"/>
                <a:cs typeface="Helvetica Neue"/>
                <a:sym typeface="Helvetica Neue"/>
              </a:rPr>
              <a:t>01</a:t>
            </a:r>
            <a:endParaRPr sz="1500" b="1" dirty="0">
              <a:solidFill>
                <a:schemeClr val="tx1"/>
              </a:solidFill>
              <a:latin typeface="Helvetica Neue"/>
              <a:ea typeface="Helvetica Neue"/>
              <a:cs typeface="Helvetica Neue"/>
              <a:sym typeface="Helvetica Neue"/>
            </a:endParaRPr>
          </a:p>
        </p:txBody>
      </p:sp>
      <p:sp>
        <p:nvSpPr>
          <p:cNvPr id="122" name="Google Shape;122;p15">
            <a:extLst>
              <a:ext uri="{FF2B5EF4-FFF2-40B4-BE49-F238E27FC236}">
                <a16:creationId xmlns:a16="http://schemas.microsoft.com/office/drawing/2014/main" id="{92A97168-71D9-8CF6-DC8A-97D9C401339D}"/>
              </a:ext>
            </a:extLst>
          </p:cNvPr>
          <p:cNvSpPr txBox="1"/>
          <p:nvPr/>
        </p:nvSpPr>
        <p:spPr>
          <a:xfrm>
            <a:off x="419419" y="1984572"/>
            <a:ext cx="371100" cy="291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dirty="0">
                <a:solidFill>
                  <a:schemeClr val="tx1"/>
                </a:solidFill>
                <a:latin typeface="Helvetica Neue"/>
                <a:ea typeface="Helvetica Neue"/>
                <a:cs typeface="Helvetica Neue"/>
                <a:sym typeface="Helvetica Neue"/>
              </a:rPr>
              <a:t>02</a:t>
            </a:r>
            <a:endParaRPr sz="1500" b="1" dirty="0">
              <a:solidFill>
                <a:schemeClr val="tx1"/>
              </a:solidFill>
              <a:latin typeface="Helvetica Neue"/>
              <a:ea typeface="Helvetica Neue"/>
              <a:cs typeface="Helvetica Neue"/>
              <a:sym typeface="Helvetica Neue"/>
            </a:endParaRPr>
          </a:p>
        </p:txBody>
      </p:sp>
      <p:sp>
        <p:nvSpPr>
          <p:cNvPr id="123" name="Google Shape;123;p15">
            <a:extLst>
              <a:ext uri="{FF2B5EF4-FFF2-40B4-BE49-F238E27FC236}">
                <a16:creationId xmlns:a16="http://schemas.microsoft.com/office/drawing/2014/main" id="{C8EFD8EC-9F8B-20B3-CBD9-AC61EF092C1B}"/>
              </a:ext>
            </a:extLst>
          </p:cNvPr>
          <p:cNvSpPr txBox="1"/>
          <p:nvPr/>
        </p:nvSpPr>
        <p:spPr>
          <a:xfrm>
            <a:off x="419419" y="2425799"/>
            <a:ext cx="371100" cy="291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dirty="0">
                <a:solidFill>
                  <a:schemeClr val="tx1"/>
                </a:solidFill>
                <a:latin typeface="Helvetica Neue"/>
                <a:ea typeface="Helvetica Neue"/>
                <a:cs typeface="Helvetica Neue"/>
                <a:sym typeface="Helvetica Neue"/>
              </a:rPr>
              <a:t>03</a:t>
            </a:r>
            <a:endParaRPr sz="1500" b="1" dirty="0">
              <a:solidFill>
                <a:schemeClr val="tx1"/>
              </a:solidFill>
              <a:latin typeface="Helvetica Neue"/>
              <a:ea typeface="Helvetica Neue"/>
              <a:cs typeface="Helvetica Neue"/>
              <a:sym typeface="Helvetica Neue"/>
            </a:endParaRPr>
          </a:p>
        </p:txBody>
      </p:sp>
      <p:sp>
        <p:nvSpPr>
          <p:cNvPr id="124" name="Google Shape;124;p15">
            <a:extLst>
              <a:ext uri="{FF2B5EF4-FFF2-40B4-BE49-F238E27FC236}">
                <a16:creationId xmlns:a16="http://schemas.microsoft.com/office/drawing/2014/main" id="{9CBA9839-A752-4C90-85E6-418D290F1EAC}"/>
              </a:ext>
            </a:extLst>
          </p:cNvPr>
          <p:cNvSpPr txBox="1"/>
          <p:nvPr/>
        </p:nvSpPr>
        <p:spPr>
          <a:xfrm>
            <a:off x="419419" y="2867027"/>
            <a:ext cx="371100" cy="291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500" b="1" dirty="0">
                <a:solidFill>
                  <a:schemeClr val="tx1"/>
                </a:solidFill>
                <a:latin typeface="Helvetica Neue"/>
                <a:ea typeface="Helvetica Neue"/>
                <a:cs typeface="Helvetica Neue"/>
                <a:sym typeface="Helvetica Neue"/>
              </a:rPr>
              <a:t>04</a:t>
            </a:r>
            <a:endParaRPr sz="1500" b="1" dirty="0">
              <a:solidFill>
                <a:schemeClr val="tx1"/>
              </a:solidFill>
              <a:latin typeface="Helvetica Neue"/>
              <a:ea typeface="Helvetica Neue"/>
              <a:cs typeface="Helvetica Neue"/>
              <a:sym typeface="Helvetica Neue"/>
            </a:endParaRPr>
          </a:p>
        </p:txBody>
      </p:sp>
      <p:sp>
        <p:nvSpPr>
          <p:cNvPr id="125" name="Google Shape;125;p15">
            <a:extLst>
              <a:ext uri="{FF2B5EF4-FFF2-40B4-BE49-F238E27FC236}">
                <a16:creationId xmlns:a16="http://schemas.microsoft.com/office/drawing/2014/main" id="{5A57ED76-E162-DA2B-7910-A7D1EE5E4897}"/>
              </a:ext>
            </a:extLst>
          </p:cNvPr>
          <p:cNvSpPr txBox="1"/>
          <p:nvPr/>
        </p:nvSpPr>
        <p:spPr>
          <a:xfrm>
            <a:off x="419419" y="3308254"/>
            <a:ext cx="371100" cy="291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500" b="1" dirty="0">
              <a:solidFill>
                <a:srgbClr val="1D466B"/>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09120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Advantages and Disadvantages</a:t>
            </a:r>
            <a:endParaRPr dirty="0">
              <a:solidFill>
                <a:schemeClr val="tx1"/>
              </a:solidFill>
            </a:endParaRPr>
          </a:p>
        </p:txBody>
      </p:sp>
      <p:sp>
        <p:nvSpPr>
          <p:cNvPr id="131" name="Google Shape;131;p16"/>
          <p:cNvSpPr txBox="1">
            <a:spLocks noGrp="1"/>
          </p:cNvSpPr>
          <p:nvPr>
            <p:ph type="body" idx="1"/>
          </p:nvPr>
        </p:nvSpPr>
        <p:spPr>
          <a:xfrm>
            <a:off x="311700" y="762399"/>
            <a:ext cx="8709458" cy="4174001"/>
          </a:xfrm>
          <a:prstGeom prst="rect">
            <a:avLst/>
          </a:prstGeom>
        </p:spPr>
        <p:txBody>
          <a:bodyPr spcFirstLastPara="1" wrap="square" lIns="91425" tIns="91425" rIns="91425" bIns="91425" anchor="t" anchorCtr="0">
            <a:normAutofit/>
          </a:bodyPr>
          <a:lstStyle/>
          <a:p>
            <a:pPr marL="0" indent="0">
              <a:buNone/>
            </a:pPr>
            <a:r>
              <a:rPr lang="en-IN" b="1" dirty="0"/>
              <a:t>Feature Selection</a:t>
            </a:r>
          </a:p>
          <a:p>
            <a:pPr marL="0" indent="0">
              <a:buNone/>
            </a:pPr>
            <a:endParaRPr lang="en-IN" b="1" dirty="0"/>
          </a:p>
          <a:p>
            <a:pPr marL="0" indent="0">
              <a:buNone/>
            </a:pPr>
            <a:endParaRPr lang="en-IN" i="1" dirty="0"/>
          </a:p>
          <a:p>
            <a:pPr marL="285750" indent="-285750">
              <a:buFontTx/>
              <a:buChar char="-"/>
            </a:pPr>
            <a:endParaRPr lang="en-IN" dirty="0">
              <a:solidFill>
                <a:schemeClr val="tx1"/>
              </a:solidFill>
            </a:endParaRPr>
          </a:p>
          <a:p>
            <a:pPr marL="0" indent="0">
              <a:buNone/>
            </a:pPr>
            <a:endParaRPr lang="en-IN" b="1" dirty="0">
              <a:solidFill>
                <a:schemeClr val="tx1"/>
              </a:solidFill>
            </a:endParaRPr>
          </a:p>
          <a:p>
            <a:pPr marL="0" indent="0">
              <a:buNone/>
            </a:pPr>
            <a:endParaRPr lang="en-IN" b="1" dirty="0">
              <a:solidFill>
                <a:schemeClr val="tx1"/>
              </a:solidFill>
            </a:endParaRPr>
          </a:p>
          <a:p>
            <a:pPr marL="0" indent="0">
              <a:buNone/>
            </a:pPr>
            <a:endParaRPr lang="en-IN" b="1" dirty="0">
              <a:solidFill>
                <a:schemeClr val="tx1"/>
              </a:solidFill>
            </a:endParaRPr>
          </a:p>
          <a:p>
            <a:pPr marL="0" indent="0">
              <a:buNone/>
            </a:pPr>
            <a:r>
              <a:rPr lang="en-IN" b="1" dirty="0">
                <a:solidFill>
                  <a:schemeClr val="tx1"/>
                </a:solidFill>
              </a:rPr>
              <a:t>Feature Extraction</a:t>
            </a:r>
            <a:endParaRPr lang="en-IN" dirty="0">
              <a:solidFill>
                <a:schemeClr val="tx1"/>
              </a:solidFill>
            </a:endParaRPr>
          </a:p>
          <a:p>
            <a:pPr marL="285750" indent="-285750">
              <a:buFontTx/>
              <a:buChar char="-"/>
            </a:pPr>
            <a:endParaRPr lang="en-IN"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2" name="Table 2">
            <a:extLst>
              <a:ext uri="{FF2B5EF4-FFF2-40B4-BE49-F238E27FC236}">
                <a16:creationId xmlns:a16="http://schemas.microsoft.com/office/drawing/2014/main" id="{6A39C05E-8D9E-9381-C71F-CDEB54A5A0D3}"/>
              </a:ext>
            </a:extLst>
          </p:cNvPr>
          <p:cNvGraphicFramePr>
            <a:graphicFrameLocks noGrp="1"/>
          </p:cNvGraphicFramePr>
          <p:nvPr>
            <p:extLst>
              <p:ext uri="{D42A27DB-BD31-4B8C-83A1-F6EECF244321}">
                <p14:modId xmlns:p14="http://schemas.microsoft.com/office/powerpoint/2010/main" val="2007698253"/>
              </p:ext>
            </p:extLst>
          </p:nvPr>
        </p:nvGraphicFramePr>
        <p:xfrm>
          <a:off x="381680" y="1216258"/>
          <a:ext cx="8227061" cy="1259840"/>
        </p:xfrm>
        <a:graphic>
          <a:graphicData uri="http://schemas.openxmlformats.org/drawingml/2006/table">
            <a:tbl>
              <a:tblPr firstRow="1" bandRow="1">
                <a:tableStyleId>{D806A02D-9255-4416-AC49-59535D0934EA}</a:tableStyleId>
              </a:tblPr>
              <a:tblGrid>
                <a:gridCol w="3216593">
                  <a:extLst>
                    <a:ext uri="{9D8B030D-6E8A-4147-A177-3AD203B41FA5}">
                      <a16:colId xmlns:a16="http://schemas.microsoft.com/office/drawing/2014/main" val="3413523419"/>
                    </a:ext>
                  </a:extLst>
                </a:gridCol>
                <a:gridCol w="5010468">
                  <a:extLst>
                    <a:ext uri="{9D8B030D-6E8A-4147-A177-3AD203B41FA5}">
                      <a16:colId xmlns:a16="http://schemas.microsoft.com/office/drawing/2014/main" val="4021560102"/>
                    </a:ext>
                  </a:extLst>
                </a:gridCol>
              </a:tblGrid>
              <a:tr h="370840">
                <a:tc>
                  <a:txBody>
                    <a:bodyPr/>
                    <a:lstStyle/>
                    <a:p>
                      <a:r>
                        <a:rPr lang="en-US" b="1" dirty="0"/>
                        <a:t>Advantages</a:t>
                      </a:r>
                    </a:p>
                  </a:txBody>
                  <a:tcPr/>
                </a:tc>
                <a:tc>
                  <a:txBody>
                    <a:bodyPr/>
                    <a:lstStyle/>
                    <a:p>
                      <a:r>
                        <a:rPr lang="en-US" dirty="0"/>
                        <a:t>Disadvantages</a:t>
                      </a:r>
                    </a:p>
                  </a:txBody>
                  <a:tcPr/>
                </a:tc>
                <a:extLst>
                  <a:ext uri="{0D108BD9-81ED-4DB2-BD59-A6C34878D82A}">
                    <a16:rowId xmlns:a16="http://schemas.microsoft.com/office/drawing/2014/main" val="244986359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rPr>
                        <a:t>Easy to interpret the selected features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rPr>
                        <a:t>Finding the optimal subset can be computationally expensive</a:t>
                      </a:r>
                    </a:p>
                    <a:p>
                      <a:endParaRPr lang="en-US" dirty="0"/>
                    </a:p>
                  </a:txBody>
                  <a:tcPr/>
                </a:tc>
                <a:extLst>
                  <a:ext uri="{0D108BD9-81ED-4DB2-BD59-A6C34878D82A}">
                    <a16:rowId xmlns:a16="http://schemas.microsoft.com/office/drawing/2014/main" val="113829638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Can improve model interpretability.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rPr>
                        <a:t>May lose some information by discarding features.</a:t>
                      </a:r>
                    </a:p>
                  </a:txBody>
                  <a:tcPr/>
                </a:tc>
                <a:extLst>
                  <a:ext uri="{0D108BD9-81ED-4DB2-BD59-A6C34878D82A}">
                    <a16:rowId xmlns:a16="http://schemas.microsoft.com/office/drawing/2014/main" val="2832912574"/>
                  </a:ext>
                </a:extLst>
              </a:tr>
            </a:tbl>
          </a:graphicData>
        </a:graphic>
      </p:graphicFrame>
      <p:graphicFrame>
        <p:nvGraphicFramePr>
          <p:cNvPr id="3" name="Table 2">
            <a:extLst>
              <a:ext uri="{FF2B5EF4-FFF2-40B4-BE49-F238E27FC236}">
                <a16:creationId xmlns:a16="http://schemas.microsoft.com/office/drawing/2014/main" id="{3349031C-0330-86FA-F2E0-28CD04DFC882}"/>
              </a:ext>
            </a:extLst>
          </p:cNvPr>
          <p:cNvGraphicFramePr>
            <a:graphicFrameLocks noGrp="1"/>
          </p:cNvGraphicFramePr>
          <p:nvPr>
            <p:extLst>
              <p:ext uri="{D42A27DB-BD31-4B8C-83A1-F6EECF244321}">
                <p14:modId xmlns:p14="http://schemas.microsoft.com/office/powerpoint/2010/main" val="2158633512"/>
              </p:ext>
            </p:extLst>
          </p:nvPr>
        </p:nvGraphicFramePr>
        <p:xfrm>
          <a:off x="381680" y="3167058"/>
          <a:ext cx="8227061" cy="1259840"/>
        </p:xfrm>
        <a:graphic>
          <a:graphicData uri="http://schemas.openxmlformats.org/drawingml/2006/table">
            <a:tbl>
              <a:tblPr firstRow="1" bandRow="1">
                <a:tableStyleId>{D806A02D-9255-4416-AC49-59535D0934EA}</a:tableStyleId>
              </a:tblPr>
              <a:tblGrid>
                <a:gridCol w="3209013">
                  <a:extLst>
                    <a:ext uri="{9D8B030D-6E8A-4147-A177-3AD203B41FA5}">
                      <a16:colId xmlns:a16="http://schemas.microsoft.com/office/drawing/2014/main" val="3413523419"/>
                    </a:ext>
                  </a:extLst>
                </a:gridCol>
                <a:gridCol w="5018048">
                  <a:extLst>
                    <a:ext uri="{9D8B030D-6E8A-4147-A177-3AD203B41FA5}">
                      <a16:colId xmlns:a16="http://schemas.microsoft.com/office/drawing/2014/main" val="4021560102"/>
                    </a:ext>
                  </a:extLst>
                </a:gridCol>
              </a:tblGrid>
              <a:tr h="370840">
                <a:tc>
                  <a:txBody>
                    <a:bodyPr/>
                    <a:lstStyle/>
                    <a:p>
                      <a:r>
                        <a:rPr lang="en-US" b="1" dirty="0"/>
                        <a:t>Advantages</a:t>
                      </a:r>
                    </a:p>
                  </a:txBody>
                  <a:tcPr/>
                </a:tc>
                <a:tc>
                  <a:txBody>
                    <a:bodyPr/>
                    <a:lstStyle/>
                    <a:p>
                      <a:r>
                        <a:rPr lang="en-US" dirty="0"/>
                        <a:t>Disadvantages</a:t>
                      </a:r>
                    </a:p>
                  </a:txBody>
                  <a:tcPr/>
                </a:tc>
                <a:extLst>
                  <a:ext uri="{0D108BD9-81ED-4DB2-BD59-A6C34878D82A}">
                    <a16:rowId xmlns:a16="http://schemas.microsoft.com/office/drawing/2014/main" val="244986359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rPr>
                        <a:t>Can capture the most important variance in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rPr>
                        <a:t>The new feature can be less interpretable than original ones</a:t>
                      </a:r>
                    </a:p>
                    <a:p>
                      <a:endParaRPr lang="en-US" dirty="0"/>
                    </a:p>
                  </a:txBody>
                  <a:tcPr/>
                </a:tc>
                <a:extLst>
                  <a:ext uri="{0D108BD9-81ED-4DB2-BD59-A6C34878D82A}">
                    <a16:rowId xmlns:a16="http://schemas.microsoft.com/office/drawing/2014/main" val="113829638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Can handle multicollinearity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1"/>
                          </a:solidFill>
                        </a:rPr>
                        <a:t>May lose some information in the transformation</a:t>
                      </a:r>
                    </a:p>
                  </a:txBody>
                  <a:tcPr/>
                </a:tc>
                <a:extLst>
                  <a:ext uri="{0D108BD9-81ED-4DB2-BD59-A6C34878D82A}">
                    <a16:rowId xmlns:a16="http://schemas.microsoft.com/office/drawing/2014/main" val="2832912574"/>
                  </a:ext>
                </a:extLst>
              </a:tr>
            </a:tbl>
          </a:graphicData>
        </a:graphic>
      </p:graphicFrame>
    </p:spTree>
    <p:extLst>
      <p:ext uri="{BB962C8B-B14F-4D97-AF65-F5344CB8AC3E}">
        <p14:creationId xmlns:p14="http://schemas.microsoft.com/office/powerpoint/2010/main" val="1109112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Feature Selection Techniques</a:t>
            </a:r>
            <a:endParaRPr dirty="0">
              <a:solidFill>
                <a:schemeClr val="tx1"/>
              </a:solidFill>
            </a:endParaRPr>
          </a:p>
        </p:txBody>
      </p:sp>
      <p:sp>
        <p:nvSpPr>
          <p:cNvPr id="131" name="Google Shape;131;p16"/>
          <p:cNvSpPr txBox="1">
            <a:spLocks noGrp="1"/>
          </p:cNvSpPr>
          <p:nvPr>
            <p:ph type="body" idx="1"/>
          </p:nvPr>
        </p:nvSpPr>
        <p:spPr>
          <a:xfrm>
            <a:off x="217271" y="804609"/>
            <a:ext cx="4249533" cy="4026336"/>
          </a:xfrm>
          <a:prstGeom prst="rect">
            <a:avLst/>
          </a:prstGeom>
        </p:spPr>
        <p:txBody>
          <a:bodyPr spcFirstLastPara="1" wrap="square" lIns="91425" tIns="91425" rIns="91425" bIns="91425" anchor="t" anchorCtr="0">
            <a:normAutofit/>
          </a:bodyPr>
          <a:lstStyle/>
          <a:p>
            <a:pPr marL="342900" indent="-342900">
              <a:buAutoNum type="arabicPeriod"/>
            </a:pPr>
            <a:r>
              <a:rPr lang="en-IN" b="1" dirty="0">
                <a:solidFill>
                  <a:schemeClr val="tx1"/>
                </a:solidFill>
              </a:rPr>
              <a:t>Filter Models</a:t>
            </a:r>
            <a:br>
              <a:rPr lang="en-IN" b="1" dirty="0">
                <a:solidFill>
                  <a:schemeClr val="tx1"/>
                </a:solidFill>
              </a:rPr>
            </a:br>
            <a:r>
              <a:rPr lang="en-IN" dirty="0">
                <a:solidFill>
                  <a:schemeClr val="tx1"/>
                </a:solidFill>
              </a:rPr>
              <a:t>Evaluate the relevance of features based on their intrinsic properties, independent of any specific learning algorithm. </a:t>
            </a:r>
            <a:r>
              <a:rPr lang="en-IN" dirty="0" err="1">
                <a:solidFill>
                  <a:schemeClr val="tx1"/>
                </a:solidFill>
              </a:rPr>
              <a:t>Eg.</a:t>
            </a:r>
            <a:r>
              <a:rPr lang="en-IN" dirty="0">
                <a:solidFill>
                  <a:schemeClr val="tx1"/>
                </a:solidFill>
              </a:rPr>
              <a:t> Variance Thresholding</a:t>
            </a:r>
          </a:p>
          <a:p>
            <a:pPr marL="342900" indent="-342900">
              <a:buAutoNum type="arabicPeriod"/>
            </a:pPr>
            <a:r>
              <a:rPr lang="en-IN" b="1" dirty="0">
                <a:solidFill>
                  <a:schemeClr val="tx1"/>
                </a:solidFill>
              </a:rPr>
              <a:t>Wrapper Models</a:t>
            </a:r>
            <a:br>
              <a:rPr lang="en-IN" dirty="0">
                <a:solidFill>
                  <a:schemeClr val="tx1"/>
                </a:solidFill>
              </a:rPr>
            </a:br>
            <a:r>
              <a:rPr lang="en-IN" dirty="0">
                <a:solidFill>
                  <a:schemeClr val="tx1"/>
                </a:solidFill>
              </a:rPr>
              <a:t>Evaluate subsets of features by training and evaluating a specific machine learning model on them. </a:t>
            </a:r>
            <a:r>
              <a:rPr lang="en-IN" dirty="0" err="1">
                <a:solidFill>
                  <a:schemeClr val="tx1"/>
                </a:solidFill>
              </a:rPr>
              <a:t>Eg.</a:t>
            </a:r>
            <a:r>
              <a:rPr lang="en-IN" dirty="0">
                <a:solidFill>
                  <a:schemeClr val="tx1"/>
                </a:solidFill>
              </a:rPr>
              <a:t> Forward Selection</a:t>
            </a:r>
          </a:p>
          <a:p>
            <a:pPr marL="342900" indent="-342900">
              <a:buAutoNum type="arabicPeriod"/>
            </a:pPr>
            <a:r>
              <a:rPr lang="en-IN" b="1" dirty="0">
                <a:solidFill>
                  <a:schemeClr val="tx1"/>
                </a:solidFill>
              </a:rPr>
              <a:t>Embedding Models</a:t>
            </a:r>
            <a:br>
              <a:rPr lang="en-IN" dirty="0">
                <a:solidFill>
                  <a:schemeClr val="tx1"/>
                </a:solidFill>
              </a:rPr>
            </a:br>
            <a:r>
              <a:rPr lang="en-IN" dirty="0">
                <a:solidFill>
                  <a:schemeClr val="tx1"/>
                </a:solidFill>
              </a:rPr>
              <a:t>Feature selection is performed as part of the model training process. </a:t>
            </a:r>
            <a:r>
              <a:rPr lang="en-IN" dirty="0" err="1">
                <a:solidFill>
                  <a:schemeClr val="tx1"/>
                </a:solidFill>
              </a:rPr>
              <a:t>Eg.</a:t>
            </a:r>
            <a:r>
              <a:rPr lang="en-IN" dirty="0">
                <a:solidFill>
                  <a:schemeClr val="tx1"/>
                </a:solidFill>
              </a:rPr>
              <a:t> L1 Regularization</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1" name="Picture 10">
            <a:extLst>
              <a:ext uri="{FF2B5EF4-FFF2-40B4-BE49-F238E27FC236}">
                <a16:creationId xmlns:a16="http://schemas.microsoft.com/office/drawing/2014/main" id="{5E5DBCE1-C9A6-D829-6DE5-1D2AD29BD522}"/>
              </a:ext>
            </a:extLst>
          </p:cNvPr>
          <p:cNvPicPr>
            <a:picLocks noChangeAspect="1"/>
          </p:cNvPicPr>
          <p:nvPr/>
        </p:nvPicPr>
        <p:blipFill>
          <a:blip r:embed="rId3"/>
          <a:stretch>
            <a:fillRect/>
          </a:stretch>
        </p:blipFill>
        <p:spPr>
          <a:xfrm>
            <a:off x="4572000" y="866283"/>
            <a:ext cx="4218543" cy="3693050"/>
          </a:xfrm>
          <a:prstGeom prst="rect">
            <a:avLst/>
          </a:prstGeom>
        </p:spPr>
      </p:pic>
    </p:spTree>
    <p:extLst>
      <p:ext uri="{BB962C8B-B14F-4D97-AF65-F5344CB8AC3E}">
        <p14:creationId xmlns:p14="http://schemas.microsoft.com/office/powerpoint/2010/main" val="3530047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Feature Extraction Techniques</a:t>
            </a:r>
            <a:endParaRPr dirty="0">
              <a:solidFill>
                <a:schemeClr val="tx1"/>
              </a:solidFill>
            </a:endParaRPr>
          </a:p>
        </p:txBody>
      </p:sp>
      <p:sp>
        <p:nvSpPr>
          <p:cNvPr id="131" name="Google Shape;131;p16"/>
          <p:cNvSpPr txBox="1">
            <a:spLocks noGrp="1"/>
          </p:cNvSpPr>
          <p:nvPr>
            <p:ph type="body" idx="1"/>
          </p:nvPr>
        </p:nvSpPr>
        <p:spPr>
          <a:xfrm>
            <a:off x="217272" y="804609"/>
            <a:ext cx="8803886" cy="4026336"/>
          </a:xfrm>
          <a:prstGeom prst="rect">
            <a:avLst/>
          </a:prstGeom>
        </p:spPr>
        <p:txBody>
          <a:bodyPr spcFirstLastPara="1" wrap="square" lIns="91425" tIns="91425" rIns="91425" bIns="91425" anchor="t" anchorCtr="0">
            <a:normAutofit/>
          </a:bodyPr>
          <a:lstStyle/>
          <a:p>
            <a:pPr marL="342900" indent="-342900">
              <a:buAutoNum type="arabicPeriod"/>
            </a:pPr>
            <a:r>
              <a:rPr lang="en-IN" b="1" dirty="0">
                <a:solidFill>
                  <a:schemeClr val="tx1"/>
                </a:solidFill>
              </a:rPr>
              <a:t>Principal Component Analysis</a:t>
            </a:r>
            <a:br>
              <a:rPr lang="en-IN" b="1" dirty="0">
                <a:solidFill>
                  <a:schemeClr val="tx1"/>
                </a:solidFill>
              </a:rPr>
            </a:br>
            <a:r>
              <a:rPr lang="en-IN" dirty="0">
                <a:solidFill>
                  <a:schemeClr val="tx1"/>
                </a:solidFill>
              </a:rPr>
              <a:t> A linear dimensionality reduction technique that finds orthogonal principal components (directions of maximum variance) in the data. The goal is to project the data onto these principal components, retaining the most variance in the fewest dimensions.</a:t>
            </a:r>
          </a:p>
          <a:p>
            <a:pPr marL="342900" indent="-342900">
              <a:buAutoNum type="arabicPeriod"/>
            </a:pPr>
            <a:r>
              <a:rPr lang="en-IN" b="1" dirty="0">
                <a:solidFill>
                  <a:schemeClr val="tx1"/>
                </a:solidFill>
              </a:rPr>
              <a:t>Linear Discriminant Analysis (LDA)</a:t>
            </a:r>
            <a:br>
              <a:rPr lang="en-IN" dirty="0">
                <a:solidFill>
                  <a:schemeClr val="tx1"/>
                </a:solidFill>
              </a:rPr>
            </a:br>
            <a:r>
              <a:rPr lang="en-IN" dirty="0">
                <a:solidFill>
                  <a:schemeClr val="tx1"/>
                </a:solidFill>
              </a:rPr>
              <a:t>A supervised dimensionality reduction technique that aims to find a linear combination of features that best separates different classes. It’s goal is to maximize the separation between class means while minimizing the variance within each class. </a:t>
            </a:r>
          </a:p>
          <a:p>
            <a:pPr marL="342900" indent="-342900">
              <a:buAutoNum type="arabicPeriod"/>
            </a:pPr>
            <a:r>
              <a:rPr lang="en-IN" b="1" dirty="0">
                <a:solidFill>
                  <a:schemeClr val="tx1"/>
                </a:solidFill>
              </a:rPr>
              <a:t>Non-linear Dimensionality Reduction Techniques</a:t>
            </a:r>
            <a:br>
              <a:rPr lang="en-IN" b="1" dirty="0">
                <a:solidFill>
                  <a:schemeClr val="tx1"/>
                </a:solidFill>
              </a:rPr>
            </a:br>
            <a:r>
              <a:rPr lang="en-IN" dirty="0">
                <a:solidFill>
                  <a:schemeClr val="tx1"/>
                </a:solidFill>
              </a:rPr>
              <a:t>Techniques that can capture non-linear relationships in the data. They are more effective for complex, non-linearly separable data. But are more computationally expensive and the resulting lower-dimensional space can be difficult to interpret.</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47208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Factors to consider to choose the right technique</a:t>
            </a:r>
            <a:endParaRPr dirty="0">
              <a:solidFill>
                <a:schemeClr val="tx1"/>
              </a:solidFill>
            </a:endParaRPr>
          </a:p>
        </p:txBody>
      </p:sp>
      <p:sp>
        <p:nvSpPr>
          <p:cNvPr id="131" name="Google Shape;131;p16"/>
          <p:cNvSpPr txBox="1">
            <a:spLocks noGrp="1"/>
          </p:cNvSpPr>
          <p:nvPr>
            <p:ph type="body" idx="1"/>
          </p:nvPr>
        </p:nvSpPr>
        <p:spPr>
          <a:xfrm>
            <a:off x="217271" y="762400"/>
            <a:ext cx="8803887" cy="4026336"/>
          </a:xfrm>
          <a:prstGeom prst="rect">
            <a:avLst/>
          </a:prstGeom>
        </p:spPr>
        <p:txBody>
          <a:bodyPr spcFirstLastPara="1" wrap="square" lIns="91425" tIns="91425" rIns="91425" bIns="91425" anchor="t" anchorCtr="0">
            <a:normAutofit fontScale="77500" lnSpcReduction="20000"/>
          </a:bodyPr>
          <a:lstStyle/>
          <a:p>
            <a:pPr marL="0" indent="0">
              <a:buNone/>
            </a:pPr>
            <a:r>
              <a:rPr lang="en-IN" b="1" dirty="0">
                <a:solidFill>
                  <a:schemeClr val="tx1"/>
                </a:solidFill>
              </a:rPr>
              <a:t>Nature of the data (linear vs. non-linear relationships):</a:t>
            </a:r>
          </a:p>
          <a:p>
            <a:pPr marL="0" indent="0">
              <a:buNone/>
            </a:pPr>
            <a:r>
              <a:rPr lang="en-IN" dirty="0">
                <a:solidFill>
                  <a:schemeClr val="tx1"/>
                </a:solidFill>
              </a:rPr>
              <a:t>The underlying structure of your data is crucial. If variables have direct, straight-line relationships, linear techniques like PCA work well. For more complex, curved relationships, non-linear methods such as t-SNE, UMAP, or kernel PCA are necessary to capture the true data structure.</a:t>
            </a:r>
          </a:p>
          <a:p>
            <a:pPr marL="0" indent="0">
              <a:buNone/>
            </a:pPr>
            <a:endParaRPr lang="en-IN" dirty="0">
              <a:solidFill>
                <a:schemeClr val="tx1"/>
              </a:solidFill>
            </a:endParaRPr>
          </a:p>
          <a:p>
            <a:pPr marL="0" indent="0">
              <a:buNone/>
            </a:pPr>
            <a:r>
              <a:rPr lang="en-IN" b="1" dirty="0">
                <a:solidFill>
                  <a:schemeClr val="tx1"/>
                </a:solidFill>
              </a:rPr>
              <a:t>Supervised vs. unsupervised learning task:</a:t>
            </a:r>
          </a:p>
          <a:p>
            <a:pPr marL="0" indent="0">
              <a:buNone/>
            </a:pPr>
            <a:r>
              <a:rPr lang="en-IN" dirty="0">
                <a:solidFill>
                  <a:schemeClr val="tx1"/>
                </a:solidFill>
              </a:rPr>
              <a:t>The presence or absence of labels dictates suitable techniques. Supervised tasks can benefit from methods like LDA that consider class distinctions. Unsupervised tasks often employ PCA, t-SNE, or UMAP to discover hidden patterns without prior knowledge of categories.</a:t>
            </a:r>
          </a:p>
          <a:p>
            <a:pPr marL="0" indent="0">
              <a:buNone/>
            </a:pPr>
            <a:endParaRPr lang="en-IN" dirty="0">
              <a:solidFill>
                <a:schemeClr val="tx1"/>
              </a:solidFill>
            </a:endParaRPr>
          </a:p>
          <a:p>
            <a:pPr marL="0" indent="0">
              <a:buNone/>
            </a:pPr>
            <a:r>
              <a:rPr lang="en-IN" b="1" dirty="0">
                <a:solidFill>
                  <a:schemeClr val="tx1"/>
                </a:solidFill>
              </a:rPr>
              <a:t>Desired interpretability of the reduced dimensions:</a:t>
            </a:r>
          </a:p>
          <a:p>
            <a:pPr marL="0" indent="0">
              <a:buNone/>
            </a:pPr>
            <a:r>
              <a:rPr lang="en-IN" dirty="0">
                <a:solidFill>
                  <a:schemeClr val="tx1"/>
                </a:solidFill>
              </a:rPr>
              <a:t>How easily can you understand the new dimensions? PCA provides interpretable components as linear combinations of original features. Non-linear methods often yield less interpretable dimensions, prioritizing structure preservation over direct feature mapping.</a:t>
            </a:r>
          </a:p>
          <a:p>
            <a:pPr marL="0" indent="0">
              <a:buNone/>
            </a:pPr>
            <a:endParaRPr lang="en-IN" dirty="0">
              <a:solidFill>
                <a:schemeClr val="tx1"/>
              </a:solidFill>
            </a:endParaRPr>
          </a:p>
          <a:p>
            <a:pPr marL="0" indent="0">
              <a:buNone/>
            </a:pPr>
            <a:r>
              <a:rPr lang="en-IN" b="1" dirty="0">
                <a:solidFill>
                  <a:schemeClr val="tx1"/>
                </a:solidFill>
              </a:rPr>
              <a:t>Computational resources:</a:t>
            </a:r>
          </a:p>
          <a:p>
            <a:pPr marL="0" indent="0">
              <a:buNone/>
            </a:pPr>
            <a:r>
              <a:rPr lang="en-IN" dirty="0">
                <a:solidFill>
                  <a:schemeClr val="tx1"/>
                </a:solidFill>
              </a:rPr>
              <a:t>The power and time needed vary greatly. Basic PCA is efficient, while methods like t-SNE on large datasets can be very demanding. Consider your available resources when choosing a technique.</a:t>
            </a:r>
          </a:p>
          <a:p>
            <a:pPr marL="0" indent="0">
              <a:buNone/>
            </a:pPr>
            <a:endParaRPr lang="en-IN" dirty="0">
              <a:solidFill>
                <a:schemeClr val="tx1"/>
              </a:solidFill>
            </a:endParaRPr>
          </a:p>
          <a:p>
            <a:pPr marL="0" indent="0">
              <a:buNone/>
            </a:pPr>
            <a:r>
              <a:rPr lang="en-IN" b="1" dirty="0">
                <a:solidFill>
                  <a:schemeClr val="tx1"/>
                </a:solidFill>
              </a:rPr>
              <a:t>The goal of dimensionality reduction (visualization, noise reduction, improving model performance):</a:t>
            </a:r>
          </a:p>
          <a:p>
            <a:pPr marL="0" indent="0">
              <a:buNone/>
            </a:pPr>
            <a:r>
              <a:rPr lang="en-IN" dirty="0">
                <a:solidFill>
                  <a:schemeClr val="tx1"/>
                </a:solidFill>
              </a:rPr>
              <a:t>The specific objective for reducing dimensionality guides the selection process. For visualization purposes, techniques like t-SNE and UMAP are often preferred due to their ability to preserve the data's local or global structure in a lower dimension. </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763521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Principal Component Analysis</a:t>
            </a:r>
            <a:endParaRPr dirty="0">
              <a:solidFill>
                <a:schemeClr val="tx1"/>
              </a:solidFill>
            </a:endParaRPr>
          </a:p>
        </p:txBody>
      </p:sp>
      <p:sp>
        <p:nvSpPr>
          <p:cNvPr id="131" name="Google Shape;131;p16"/>
          <p:cNvSpPr txBox="1">
            <a:spLocks noGrp="1"/>
          </p:cNvSpPr>
          <p:nvPr>
            <p:ph type="body" idx="1"/>
          </p:nvPr>
        </p:nvSpPr>
        <p:spPr>
          <a:xfrm>
            <a:off x="311700" y="745517"/>
            <a:ext cx="8709458" cy="1855802"/>
          </a:xfrm>
          <a:prstGeom prst="rect">
            <a:avLst/>
          </a:prstGeom>
        </p:spPr>
        <p:txBody>
          <a:bodyPr spcFirstLastPara="1" wrap="square" lIns="91425" tIns="91425" rIns="91425" bIns="91425" anchor="t" anchorCtr="0">
            <a:normAutofit/>
          </a:bodyPr>
          <a:lstStyle/>
          <a:p>
            <a:pPr marL="0" lvl="0" indent="0">
              <a:buNone/>
            </a:pPr>
            <a:r>
              <a:rPr lang="en-US" dirty="0">
                <a:solidFill>
                  <a:schemeClr val="tx1"/>
                </a:solidFill>
              </a:rPr>
              <a:t>Principal Component Analysis is a dimensionality reduction technique used in unsupervised machine learning to transform a dataset with many variables into a smaller set that still contains most of the essential information. </a:t>
            </a:r>
            <a:r>
              <a:rPr lang="en" sz="1600" dirty="0">
                <a:solidFill>
                  <a:schemeClr val="tx1"/>
                </a:solidFill>
              </a:rPr>
              <a:t>PCA is a feature extraction method which instead of selecting the new features, creates new features that are uncorrelated capturing most variance in original data often fewer than original features</a:t>
            </a:r>
            <a:endParaRPr lang="en" dirty="0">
              <a:solidFill>
                <a:schemeClr val="tx1"/>
              </a:solidFill>
            </a:endParaRPr>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9218" name="Picture 2">
            <a:extLst>
              <a:ext uri="{FF2B5EF4-FFF2-40B4-BE49-F238E27FC236}">
                <a16:creationId xmlns:a16="http://schemas.microsoft.com/office/drawing/2014/main" id="{4F462528-3345-DCA6-075B-D48C0CDD5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99" y="2270365"/>
            <a:ext cx="2677569" cy="27238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C1700EF-7D68-36BD-2976-D39722226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898" y="2395222"/>
            <a:ext cx="4606759" cy="274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33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Principal Component Analysis</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4" name="Picture 3">
            <a:extLst>
              <a:ext uri="{FF2B5EF4-FFF2-40B4-BE49-F238E27FC236}">
                <a16:creationId xmlns:a16="http://schemas.microsoft.com/office/drawing/2014/main" id="{3639163D-5524-1AB5-CAC4-183B2F581317}"/>
              </a:ext>
            </a:extLst>
          </p:cNvPr>
          <p:cNvPicPr>
            <a:picLocks noChangeAspect="1"/>
          </p:cNvPicPr>
          <p:nvPr/>
        </p:nvPicPr>
        <p:blipFill>
          <a:blip r:embed="rId3"/>
          <a:stretch>
            <a:fillRect/>
          </a:stretch>
        </p:blipFill>
        <p:spPr>
          <a:xfrm>
            <a:off x="196605" y="1078157"/>
            <a:ext cx="5490749" cy="3323063"/>
          </a:xfrm>
          <a:prstGeom prst="rect">
            <a:avLst/>
          </a:prstGeom>
        </p:spPr>
      </p:pic>
      <p:sp>
        <p:nvSpPr>
          <p:cNvPr id="5" name="Google Shape;130;p16">
            <a:extLst>
              <a:ext uri="{FF2B5EF4-FFF2-40B4-BE49-F238E27FC236}">
                <a16:creationId xmlns:a16="http://schemas.microsoft.com/office/drawing/2014/main" id="{CA178C92-137F-638F-903D-4A8830F3AC5A}"/>
              </a:ext>
            </a:extLst>
          </p:cNvPr>
          <p:cNvSpPr txBox="1">
            <a:spLocks/>
          </p:cNvSpPr>
          <p:nvPr/>
        </p:nvSpPr>
        <p:spPr>
          <a:xfrm>
            <a:off x="4778843" y="207100"/>
            <a:ext cx="2900838" cy="5553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D466B"/>
              </a:buClr>
              <a:buSzPts val="2400"/>
              <a:buFont typeface="Helvetica Neue"/>
              <a:buNone/>
              <a:defRPr sz="2400" b="1" i="0" u="none" strike="noStrike" cap="none">
                <a:solidFill>
                  <a:srgbClr val="1D466B"/>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solidFill>
                  <a:schemeClr val="tx1"/>
                </a:solidFill>
              </a:rPr>
              <a:t>Pseudocode</a:t>
            </a:r>
          </a:p>
        </p:txBody>
      </p:sp>
      <p:pic>
        <p:nvPicPr>
          <p:cNvPr id="7" name="Picture 6">
            <a:extLst>
              <a:ext uri="{FF2B5EF4-FFF2-40B4-BE49-F238E27FC236}">
                <a16:creationId xmlns:a16="http://schemas.microsoft.com/office/drawing/2014/main" id="{7BA82943-D85E-2D1D-1576-763CC08A7C60}"/>
              </a:ext>
            </a:extLst>
          </p:cNvPr>
          <p:cNvPicPr>
            <a:picLocks noChangeAspect="1"/>
          </p:cNvPicPr>
          <p:nvPr/>
        </p:nvPicPr>
        <p:blipFill>
          <a:blip r:embed="rId4"/>
          <a:stretch>
            <a:fillRect/>
          </a:stretch>
        </p:blipFill>
        <p:spPr>
          <a:xfrm>
            <a:off x="6079179" y="2050710"/>
            <a:ext cx="2054693" cy="254189"/>
          </a:xfrm>
          <a:prstGeom prst="rect">
            <a:avLst/>
          </a:prstGeom>
        </p:spPr>
      </p:pic>
      <p:pic>
        <p:nvPicPr>
          <p:cNvPr id="9" name="Picture 8">
            <a:extLst>
              <a:ext uri="{FF2B5EF4-FFF2-40B4-BE49-F238E27FC236}">
                <a16:creationId xmlns:a16="http://schemas.microsoft.com/office/drawing/2014/main" id="{8AA429B6-7AE0-D221-F2A0-491F307A5118}"/>
              </a:ext>
            </a:extLst>
          </p:cNvPr>
          <p:cNvPicPr>
            <a:picLocks noChangeAspect="1"/>
          </p:cNvPicPr>
          <p:nvPr/>
        </p:nvPicPr>
        <p:blipFill>
          <a:blip r:embed="rId5"/>
          <a:stretch>
            <a:fillRect/>
          </a:stretch>
        </p:blipFill>
        <p:spPr>
          <a:xfrm>
            <a:off x="6106420" y="2284038"/>
            <a:ext cx="2000212" cy="197901"/>
          </a:xfrm>
          <a:prstGeom prst="rect">
            <a:avLst/>
          </a:prstGeom>
        </p:spPr>
      </p:pic>
      <p:pic>
        <p:nvPicPr>
          <p:cNvPr id="11" name="Picture 10">
            <a:extLst>
              <a:ext uri="{FF2B5EF4-FFF2-40B4-BE49-F238E27FC236}">
                <a16:creationId xmlns:a16="http://schemas.microsoft.com/office/drawing/2014/main" id="{7C914340-7213-F389-9485-2ADBB0B54E11}"/>
              </a:ext>
            </a:extLst>
          </p:cNvPr>
          <p:cNvPicPr>
            <a:picLocks noChangeAspect="1"/>
          </p:cNvPicPr>
          <p:nvPr/>
        </p:nvPicPr>
        <p:blipFill>
          <a:blip r:embed="rId6"/>
          <a:stretch>
            <a:fillRect/>
          </a:stretch>
        </p:blipFill>
        <p:spPr>
          <a:xfrm>
            <a:off x="6010545" y="2626153"/>
            <a:ext cx="2460634" cy="249849"/>
          </a:xfrm>
          <a:prstGeom prst="rect">
            <a:avLst/>
          </a:prstGeom>
        </p:spPr>
      </p:pic>
      <p:pic>
        <p:nvPicPr>
          <p:cNvPr id="13" name="Picture 12">
            <a:extLst>
              <a:ext uri="{FF2B5EF4-FFF2-40B4-BE49-F238E27FC236}">
                <a16:creationId xmlns:a16="http://schemas.microsoft.com/office/drawing/2014/main" id="{7B37D224-875E-D3CE-38FA-A36A18378CCB}"/>
              </a:ext>
            </a:extLst>
          </p:cNvPr>
          <p:cNvPicPr>
            <a:picLocks noChangeAspect="1"/>
          </p:cNvPicPr>
          <p:nvPr/>
        </p:nvPicPr>
        <p:blipFill>
          <a:blip r:embed="rId7"/>
          <a:stretch>
            <a:fillRect/>
          </a:stretch>
        </p:blipFill>
        <p:spPr>
          <a:xfrm>
            <a:off x="6020654" y="2805788"/>
            <a:ext cx="2450525" cy="215814"/>
          </a:xfrm>
          <a:prstGeom prst="rect">
            <a:avLst/>
          </a:prstGeom>
        </p:spPr>
      </p:pic>
      <p:pic>
        <p:nvPicPr>
          <p:cNvPr id="15" name="Picture 14">
            <a:extLst>
              <a:ext uri="{FF2B5EF4-FFF2-40B4-BE49-F238E27FC236}">
                <a16:creationId xmlns:a16="http://schemas.microsoft.com/office/drawing/2014/main" id="{2B1BB789-92B7-FA41-AB7C-E042E0186926}"/>
              </a:ext>
            </a:extLst>
          </p:cNvPr>
          <p:cNvPicPr>
            <a:picLocks noChangeAspect="1"/>
          </p:cNvPicPr>
          <p:nvPr/>
        </p:nvPicPr>
        <p:blipFill>
          <a:blip r:embed="rId8"/>
          <a:stretch>
            <a:fillRect/>
          </a:stretch>
        </p:blipFill>
        <p:spPr>
          <a:xfrm>
            <a:off x="6020654" y="2985423"/>
            <a:ext cx="3000504" cy="215814"/>
          </a:xfrm>
          <a:prstGeom prst="rect">
            <a:avLst/>
          </a:prstGeom>
        </p:spPr>
      </p:pic>
      <p:sp>
        <p:nvSpPr>
          <p:cNvPr id="16" name="Rectangle 15">
            <a:extLst>
              <a:ext uri="{FF2B5EF4-FFF2-40B4-BE49-F238E27FC236}">
                <a16:creationId xmlns:a16="http://schemas.microsoft.com/office/drawing/2014/main" id="{8D19C590-1017-5927-3BF8-79F3ED35EB4D}"/>
              </a:ext>
            </a:extLst>
          </p:cNvPr>
          <p:cNvSpPr/>
          <p:nvPr/>
        </p:nvSpPr>
        <p:spPr>
          <a:xfrm>
            <a:off x="5854212" y="2050711"/>
            <a:ext cx="3166946" cy="12046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717834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How PCA works?</a:t>
            </a:r>
            <a:endParaRPr dirty="0">
              <a:solidFill>
                <a:schemeClr val="tx1"/>
              </a:solidFill>
            </a:endParaRPr>
          </a:p>
        </p:txBody>
      </p:sp>
      <mc:AlternateContent xmlns:mc="http://schemas.openxmlformats.org/markup-compatibility/2006" xmlns:a14="http://schemas.microsoft.com/office/drawing/2010/main">
        <mc:Choice Requires="a14">
          <p:sp>
            <p:nvSpPr>
              <p:cNvPr id="131" name="Google Shape;131;p16"/>
              <p:cNvSpPr txBox="1">
                <a:spLocks noGrp="1"/>
              </p:cNvSpPr>
              <p:nvPr>
                <p:ph type="body" idx="1"/>
              </p:nvPr>
            </p:nvSpPr>
            <p:spPr>
              <a:xfrm>
                <a:off x="311700" y="1056538"/>
                <a:ext cx="8520600" cy="351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tx1"/>
                    </a:solidFill>
                  </a:rPr>
                  <a:t>In order to apply PCA, we need to follow the following steps:</a:t>
                </a:r>
              </a:p>
              <a:p>
                <a:pPr marL="342900" lvl="0" indent="-342900" algn="l" rtl="0">
                  <a:spcBef>
                    <a:spcPts val="0"/>
                  </a:spcBef>
                  <a:spcAft>
                    <a:spcPts val="0"/>
                  </a:spcAft>
                  <a:buAutoNum type="arabicPeriod"/>
                </a:pPr>
                <a:r>
                  <a:rPr lang="en-US" dirty="0">
                    <a:solidFill>
                      <a:schemeClr val="tx1"/>
                    </a:solidFill>
                  </a:rPr>
                  <a:t>Standardize the dataset (Compute Mean and Standard Deviation)</a:t>
                </a:r>
              </a:p>
              <a:p>
                <a:pPr marL="342900" lvl="0" indent="-342900" algn="l" rtl="0">
                  <a:spcBef>
                    <a:spcPts val="0"/>
                  </a:spcBef>
                  <a:spcAft>
                    <a:spcPts val="0"/>
                  </a:spcAft>
                  <a:buAutoNum type="arabicPeriod"/>
                </a:pPr>
                <a:r>
                  <a:rPr lang="en-US" dirty="0">
                    <a:solidFill>
                      <a:schemeClr val="tx1"/>
                    </a:solidFill>
                  </a:rPr>
                  <a:t>Compute the covariance matrix of the data</a:t>
                </a:r>
              </a:p>
              <a:p>
                <a:pPr marL="342900" lvl="0" indent="-342900" algn="l" rtl="0">
                  <a:spcBef>
                    <a:spcPts val="0"/>
                  </a:spcBef>
                  <a:spcAft>
                    <a:spcPts val="0"/>
                  </a:spcAft>
                  <a:buAutoNum type="arabicPeriod"/>
                </a:pPr>
                <a:r>
                  <a:rPr lang="en-US" dirty="0">
                    <a:solidFill>
                      <a:schemeClr val="tx1"/>
                    </a:solidFill>
                  </a:rPr>
                  <a:t>Compute eigen vectors and values of the covariance matrix</a:t>
                </a:r>
              </a:p>
              <a:p>
                <a:pPr marL="342900" lvl="0" indent="-342900" algn="l" rtl="0">
                  <a:spcBef>
                    <a:spcPts val="0"/>
                  </a:spcBef>
                  <a:spcAft>
                    <a:spcPts val="0"/>
                  </a:spcAft>
                  <a:buAutoNum type="arabicPeriod"/>
                </a:pPr>
                <a:r>
                  <a:rPr lang="en-US" dirty="0">
                    <a:solidFill>
                      <a:schemeClr val="tx1"/>
                    </a:solidFill>
                  </a:rPr>
                  <a:t>Sort the eigen values in decreasing order of eigenvalues and compute variance</a:t>
                </a:r>
              </a:p>
              <a:p>
                <a:pPr marL="342900" lvl="0" indent="-342900" algn="l" rtl="0">
                  <a:spcBef>
                    <a:spcPts val="0"/>
                  </a:spcBef>
                  <a:spcAft>
                    <a:spcPts val="0"/>
                  </a:spcAft>
                  <a:buAutoNum type="arabicPeriod"/>
                </a:pPr>
                <a:r>
                  <a:rPr lang="en-US" dirty="0">
                    <a:solidFill>
                      <a:schemeClr val="tx1"/>
                    </a:solidFill>
                  </a:rPr>
                  <a:t>Project data onto top k eigenvectors</a:t>
                </a:r>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r>
                  <a:rPr lang="en-IN" dirty="0">
                    <a:solidFill>
                      <a:schemeClr val="tx1"/>
                    </a:solidFill>
                  </a:rPr>
                  <a:t>For Standardization</a:t>
                </a:r>
              </a:p>
              <a:p>
                <a:pPr marL="0" lv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𝑍</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𝑋</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𝑀𝑒𝑎𝑛</m:t>
                          </m:r>
                        </m:num>
                        <m:den>
                          <m:r>
                            <a:rPr lang="en-US" b="0" i="1" smtClean="0">
                              <a:solidFill>
                                <a:schemeClr val="tx1"/>
                              </a:solidFill>
                              <a:latin typeface="Cambria Math" panose="02040503050406030204" pitchFamily="18" charset="0"/>
                            </a:rPr>
                            <m:t>𝑆𝑡𝑎𝑛𝑑𝑎𝑟𝑑</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𝐷𝑒𝑣𝑖𝑎𝑡𝑖𝑜𝑛</m:t>
                          </m:r>
                        </m:den>
                      </m:f>
                    </m:oMath>
                  </m:oMathPara>
                </a14:m>
                <a:endParaRPr dirty="0">
                  <a:solidFill>
                    <a:schemeClr val="tx1"/>
                  </a:solidFill>
                </a:endParaRPr>
              </a:p>
            </p:txBody>
          </p:sp>
        </mc:Choice>
        <mc:Fallback xmlns="">
          <p:sp>
            <p:nvSpPr>
              <p:cNvPr id="131" name="Google Shape;131;p16"/>
              <p:cNvSpPr txBox="1">
                <a:spLocks noGrp="1" noRot="1" noChangeAspect="1" noMove="1" noResize="1" noEditPoints="1" noAdjustHandles="1" noChangeArrowheads="1" noChangeShapeType="1" noTextEdit="1"/>
              </p:cNvSpPr>
              <p:nvPr>
                <p:ph type="body" idx="1"/>
              </p:nvPr>
            </p:nvSpPr>
            <p:spPr>
              <a:xfrm>
                <a:off x="311700" y="1056538"/>
                <a:ext cx="8520600" cy="3512400"/>
              </a:xfrm>
              <a:prstGeom prst="rect">
                <a:avLst/>
              </a:prstGeom>
              <a:blipFill>
                <a:blip r:embed="rId3"/>
                <a:stretch>
                  <a:fillRect l="-298"/>
                </a:stretch>
              </a:blipFill>
            </p:spPr>
            <p:txBody>
              <a:bodyPr/>
              <a:lstStyle/>
              <a:p>
                <a:r>
                  <a:rPr lang="en-US">
                    <a:noFill/>
                  </a:rPr>
                  <a:t> </a:t>
                </a:r>
              </a:p>
            </p:txBody>
          </p:sp>
        </mc:Fallback>
      </mc:AlternateContent>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16298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solidFill>
                  <a:schemeClr val="tx1"/>
                </a:solidFill>
              </a:rPr>
              <a:t>PCA into action</a:t>
            </a:r>
            <a:endParaRPr dirty="0">
              <a:solidFill>
                <a:schemeClr val="tx1"/>
              </a:solidFill>
            </a:endParaRPr>
          </a:p>
        </p:txBody>
      </p:sp>
      <p:sp>
        <p:nvSpPr>
          <p:cNvPr id="131" name="Google Shape;131;p16"/>
          <p:cNvSpPr txBox="1">
            <a:spLocks noGrp="1"/>
          </p:cNvSpPr>
          <p:nvPr>
            <p:ph type="body" idx="1"/>
          </p:nvPr>
        </p:nvSpPr>
        <p:spPr>
          <a:xfrm>
            <a:off x="311700" y="1056538"/>
            <a:ext cx="8520600" cy="3512400"/>
          </a:xfrm>
          <a:prstGeom prst="rect">
            <a:avLst/>
          </a:prstGeom>
        </p:spPr>
        <p:txBody>
          <a:bodyPr spcFirstLastPara="1" wrap="square" lIns="91425" tIns="91425" rIns="91425" bIns="91425" anchor="t" anchorCtr="0">
            <a:normAutofit/>
          </a:bodyPr>
          <a:lstStyle/>
          <a:p>
            <a:pPr marL="0" lvl="0" indent="0">
              <a:buNone/>
            </a:pPr>
            <a:r>
              <a:rPr lang="en-US" sz="1600" b="1" dirty="0">
                <a:solidFill>
                  <a:schemeClr val="tx1"/>
                </a:solidFill>
              </a:rPr>
              <a:t>House Price Prediction Dataset:</a:t>
            </a:r>
          </a:p>
          <a:p>
            <a:pPr marL="0" lvl="0" indent="0">
              <a:buNone/>
            </a:pPr>
            <a:endParaRPr lang="en" sz="1400"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2" name="Table 2">
            <a:extLst>
              <a:ext uri="{FF2B5EF4-FFF2-40B4-BE49-F238E27FC236}">
                <a16:creationId xmlns:a16="http://schemas.microsoft.com/office/drawing/2014/main" id="{0E1EA7AD-DF1B-4EE9-C065-06227CD29562}"/>
              </a:ext>
            </a:extLst>
          </p:cNvPr>
          <p:cNvGraphicFramePr>
            <a:graphicFrameLocks noGrp="1"/>
          </p:cNvGraphicFramePr>
          <p:nvPr>
            <p:extLst>
              <p:ext uri="{D42A27DB-BD31-4B8C-83A1-F6EECF244321}">
                <p14:modId xmlns:p14="http://schemas.microsoft.com/office/powerpoint/2010/main" val="1078552873"/>
              </p:ext>
            </p:extLst>
          </p:nvPr>
        </p:nvGraphicFramePr>
        <p:xfrm>
          <a:off x="434917" y="1601822"/>
          <a:ext cx="4403969" cy="2225990"/>
        </p:xfrm>
        <a:graphic>
          <a:graphicData uri="http://schemas.openxmlformats.org/drawingml/2006/table">
            <a:tbl>
              <a:tblPr firstRow="1" bandRow="1">
                <a:tableStyleId>{D806A02D-9255-4416-AC49-59535D0934EA}</a:tableStyleId>
              </a:tblPr>
              <a:tblGrid>
                <a:gridCol w="395591">
                  <a:extLst>
                    <a:ext uri="{9D8B030D-6E8A-4147-A177-3AD203B41FA5}">
                      <a16:colId xmlns:a16="http://schemas.microsoft.com/office/drawing/2014/main" val="2655719398"/>
                    </a:ext>
                  </a:extLst>
                </a:gridCol>
                <a:gridCol w="843064">
                  <a:extLst>
                    <a:ext uri="{9D8B030D-6E8A-4147-A177-3AD203B41FA5}">
                      <a16:colId xmlns:a16="http://schemas.microsoft.com/office/drawing/2014/main" val="1765549585"/>
                    </a:ext>
                  </a:extLst>
                </a:gridCol>
                <a:gridCol w="576797">
                  <a:extLst>
                    <a:ext uri="{9D8B030D-6E8A-4147-A177-3AD203B41FA5}">
                      <a16:colId xmlns:a16="http://schemas.microsoft.com/office/drawing/2014/main" val="1468980164"/>
                    </a:ext>
                  </a:extLst>
                </a:gridCol>
                <a:gridCol w="960755">
                  <a:extLst>
                    <a:ext uri="{9D8B030D-6E8A-4147-A177-3AD203B41FA5}">
                      <a16:colId xmlns:a16="http://schemas.microsoft.com/office/drawing/2014/main" val="1455250592"/>
                    </a:ext>
                  </a:extLst>
                </a:gridCol>
                <a:gridCol w="813881">
                  <a:extLst>
                    <a:ext uri="{9D8B030D-6E8A-4147-A177-3AD203B41FA5}">
                      <a16:colId xmlns:a16="http://schemas.microsoft.com/office/drawing/2014/main" val="2883057868"/>
                    </a:ext>
                  </a:extLst>
                </a:gridCol>
                <a:gridCol w="813881">
                  <a:extLst>
                    <a:ext uri="{9D8B030D-6E8A-4147-A177-3AD203B41FA5}">
                      <a16:colId xmlns:a16="http://schemas.microsoft.com/office/drawing/2014/main" val="1566005551"/>
                    </a:ext>
                  </a:extLst>
                </a:gridCol>
              </a:tblGrid>
              <a:tr h="259751">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ID</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Rooms</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Area</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Bathrooms</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Age</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Price</a:t>
                      </a:r>
                    </a:p>
                  </a:txBody>
                  <a:tcPr/>
                </a:tc>
                <a:extLst>
                  <a:ext uri="{0D108BD9-81ED-4DB2-BD59-A6C34878D82A}">
                    <a16:rowId xmlns:a16="http://schemas.microsoft.com/office/drawing/2014/main" val="1582323868"/>
                  </a:ext>
                </a:extLst>
              </a:tr>
              <a:tr h="278810">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1500</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10</a:t>
                      </a:r>
                    </a:p>
                  </a:txBody>
                  <a:tcPr/>
                </a:tc>
                <a:tc>
                  <a:txBody>
                    <a:bodyPr/>
                    <a:lstStyle/>
                    <a:p>
                      <a:r>
                        <a:rPr lang="en-IN" sz="1200" dirty="0">
                          <a:latin typeface="Helvetica Neue" panose="02000503000000020004" pitchFamily="2" charset="0"/>
                          <a:ea typeface="Helvetica Neue" panose="02000503000000020004" pitchFamily="2" charset="0"/>
                          <a:cs typeface="Helvetica Neue" panose="02000503000000020004" pitchFamily="2" charset="0"/>
                        </a:rPr>
                        <a:t>250000</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898934694"/>
                  </a:ext>
                </a:extLst>
              </a:tr>
              <a:tr h="278810">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1800</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IN" sz="1200" dirty="0">
                          <a:latin typeface="Helvetica Neue" panose="02000503000000020004" pitchFamily="2" charset="0"/>
                          <a:ea typeface="Helvetica Neue" panose="02000503000000020004" pitchFamily="2" charset="0"/>
                          <a:cs typeface="Helvetica Neue" panose="02000503000000020004" pitchFamily="2" charset="0"/>
                        </a:rPr>
                        <a:t>320000</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885669419"/>
                  </a:ext>
                </a:extLst>
              </a:tr>
              <a:tr h="278810">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1200</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20</a:t>
                      </a:r>
                    </a:p>
                  </a:txBody>
                  <a:tcPr/>
                </a:tc>
                <a:tc>
                  <a:txBody>
                    <a:bodyPr/>
                    <a:lstStyle/>
                    <a:p>
                      <a:r>
                        <a:rPr lang="en-IN" sz="1200" dirty="0">
                          <a:latin typeface="Helvetica Neue" panose="02000503000000020004" pitchFamily="2" charset="0"/>
                          <a:ea typeface="Helvetica Neue" panose="02000503000000020004" pitchFamily="2" charset="0"/>
                          <a:cs typeface="Helvetica Neue" panose="02000503000000020004" pitchFamily="2" charset="0"/>
                        </a:rPr>
                        <a:t>180000</a:t>
                      </a:r>
                    </a:p>
                  </a:txBody>
                  <a:tcPr anchor="ctr"/>
                </a:tc>
                <a:extLst>
                  <a:ext uri="{0D108BD9-81ED-4DB2-BD59-A6C34878D82A}">
                    <a16:rowId xmlns:a16="http://schemas.microsoft.com/office/drawing/2014/main" val="834961352"/>
                  </a:ext>
                </a:extLst>
              </a:tr>
              <a:tr h="278810">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2100</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IN" sz="1200" dirty="0">
                          <a:latin typeface="Helvetica Neue" panose="02000503000000020004" pitchFamily="2" charset="0"/>
                          <a:ea typeface="Helvetica Neue" panose="02000503000000020004" pitchFamily="2" charset="0"/>
                          <a:cs typeface="Helvetica Neue" panose="02000503000000020004" pitchFamily="2" charset="0"/>
                        </a:rPr>
                        <a:t>400000</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021251254"/>
                  </a:ext>
                </a:extLst>
              </a:tr>
              <a:tr h="278810">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1600</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8</a:t>
                      </a:r>
                    </a:p>
                  </a:txBody>
                  <a:tcPr/>
                </a:tc>
                <a:tc>
                  <a:txBody>
                    <a:bodyPr/>
                    <a:lstStyle/>
                    <a:p>
                      <a:r>
                        <a:rPr lang="en-IN" sz="1200" dirty="0">
                          <a:latin typeface="Helvetica Neue" panose="02000503000000020004" pitchFamily="2" charset="0"/>
                          <a:ea typeface="Helvetica Neue" panose="02000503000000020004" pitchFamily="2" charset="0"/>
                          <a:cs typeface="Helvetica Neue" panose="02000503000000020004" pitchFamily="2" charset="0"/>
                        </a:rPr>
                        <a:t>270000</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903784366"/>
                  </a:ext>
                </a:extLst>
              </a:tr>
              <a:tr h="278810">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4</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1900</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3</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6</a:t>
                      </a:r>
                    </a:p>
                  </a:txBody>
                  <a:tcPr/>
                </a:tc>
                <a:tc>
                  <a:txBody>
                    <a:bodyPr/>
                    <a:lstStyle/>
                    <a:p>
                      <a:r>
                        <a:rPr lang="en-IN" sz="1200" dirty="0">
                          <a:latin typeface="Helvetica Neue" panose="02000503000000020004" pitchFamily="2" charset="0"/>
                          <a:ea typeface="Helvetica Neue" panose="02000503000000020004" pitchFamily="2" charset="0"/>
                          <a:cs typeface="Helvetica Neue" panose="02000503000000020004" pitchFamily="2" charset="0"/>
                        </a:rPr>
                        <a:t>330000</a:t>
                      </a:r>
                    </a:p>
                  </a:txBody>
                  <a:tcPr anchor="ctr"/>
                </a:tc>
                <a:extLst>
                  <a:ext uri="{0D108BD9-81ED-4DB2-BD59-A6C34878D82A}">
                    <a16:rowId xmlns:a16="http://schemas.microsoft.com/office/drawing/2014/main" val="2478509268"/>
                  </a:ext>
                </a:extLst>
              </a:tr>
              <a:tr h="278810">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7</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5</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1100</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25</a:t>
                      </a:r>
                    </a:p>
                  </a:txBody>
                  <a:tcPr/>
                </a:tc>
                <a:tc>
                  <a:txBody>
                    <a:bodyPr/>
                    <a:lstStyle/>
                    <a:p>
                      <a:r>
                        <a:rPr lang="en-IN" sz="1200" dirty="0">
                          <a:latin typeface="Helvetica Neue" panose="02000503000000020004" pitchFamily="2" charset="0"/>
                          <a:ea typeface="Helvetica Neue" panose="02000503000000020004" pitchFamily="2" charset="0"/>
                          <a:cs typeface="Helvetica Neue" panose="02000503000000020004" pitchFamily="2" charset="0"/>
                        </a:rPr>
                        <a:t>170000</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226987405"/>
                  </a:ext>
                </a:extLst>
              </a:tr>
            </a:tbl>
          </a:graphicData>
        </a:graphic>
      </p:graphicFrame>
      <p:graphicFrame>
        <p:nvGraphicFramePr>
          <p:cNvPr id="3" name="Table 3">
            <a:extLst>
              <a:ext uri="{FF2B5EF4-FFF2-40B4-BE49-F238E27FC236}">
                <a16:creationId xmlns:a16="http://schemas.microsoft.com/office/drawing/2014/main" id="{1E457B24-BFDA-960A-354F-BDD7FCD3FB8E}"/>
              </a:ext>
            </a:extLst>
          </p:cNvPr>
          <p:cNvGraphicFramePr>
            <a:graphicFrameLocks noGrp="1"/>
          </p:cNvGraphicFramePr>
          <p:nvPr>
            <p:extLst>
              <p:ext uri="{D42A27DB-BD31-4B8C-83A1-F6EECF244321}">
                <p14:modId xmlns:p14="http://schemas.microsoft.com/office/powerpoint/2010/main" val="3682422091"/>
              </p:ext>
            </p:extLst>
          </p:nvPr>
        </p:nvGraphicFramePr>
        <p:xfrm>
          <a:off x="5320230" y="1877999"/>
          <a:ext cx="3512070" cy="1524000"/>
        </p:xfrm>
        <a:graphic>
          <a:graphicData uri="http://schemas.openxmlformats.org/drawingml/2006/table">
            <a:tbl>
              <a:tblPr firstRow="1" bandRow="1">
                <a:tableStyleId>{D806A02D-9255-4416-AC49-59535D0934EA}</a:tableStyleId>
              </a:tblPr>
              <a:tblGrid>
                <a:gridCol w="977203">
                  <a:extLst>
                    <a:ext uri="{9D8B030D-6E8A-4147-A177-3AD203B41FA5}">
                      <a16:colId xmlns:a16="http://schemas.microsoft.com/office/drawing/2014/main" val="2694245047"/>
                    </a:ext>
                  </a:extLst>
                </a:gridCol>
                <a:gridCol w="763325">
                  <a:extLst>
                    <a:ext uri="{9D8B030D-6E8A-4147-A177-3AD203B41FA5}">
                      <a16:colId xmlns:a16="http://schemas.microsoft.com/office/drawing/2014/main" val="4207063454"/>
                    </a:ext>
                  </a:extLst>
                </a:gridCol>
                <a:gridCol w="1771542">
                  <a:extLst>
                    <a:ext uri="{9D8B030D-6E8A-4147-A177-3AD203B41FA5}">
                      <a16:colId xmlns:a16="http://schemas.microsoft.com/office/drawing/2014/main" val="724044651"/>
                    </a:ext>
                  </a:extLst>
                </a:gridCol>
              </a:tblGrid>
              <a:tr h="303506">
                <a:tc>
                  <a:txBody>
                    <a:bodyPr/>
                    <a:lstStyle/>
                    <a:p>
                      <a:r>
                        <a:rPr lang="en-US" dirty="0"/>
                        <a:t>Features</a:t>
                      </a:r>
                    </a:p>
                  </a:txBody>
                  <a:tcPr/>
                </a:tc>
                <a:tc>
                  <a:txBody>
                    <a:bodyPr/>
                    <a:lstStyle/>
                    <a:p>
                      <a:r>
                        <a:rPr lang="en-US" dirty="0"/>
                        <a:t>Mean</a:t>
                      </a:r>
                    </a:p>
                  </a:txBody>
                  <a:tcPr/>
                </a:tc>
                <a:tc>
                  <a:txBody>
                    <a:bodyPr/>
                    <a:lstStyle/>
                    <a:p>
                      <a:r>
                        <a:rPr lang="en-US" dirty="0"/>
                        <a:t>Standard Deviation</a:t>
                      </a:r>
                    </a:p>
                  </a:txBody>
                  <a:tcPr/>
                </a:tc>
                <a:extLst>
                  <a:ext uri="{0D108BD9-81ED-4DB2-BD59-A6C34878D82A}">
                    <a16:rowId xmlns:a16="http://schemas.microsoft.com/office/drawing/2014/main" val="537987703"/>
                  </a:ext>
                </a:extLst>
              </a:tr>
              <a:tr h="303506">
                <a:tc>
                  <a:txBody>
                    <a:bodyPr/>
                    <a:lstStyle/>
                    <a:p>
                      <a:r>
                        <a:rPr lang="en-US" dirty="0"/>
                        <a:t>Rooms</a:t>
                      </a:r>
                    </a:p>
                  </a:txBody>
                  <a:tcPr/>
                </a:tc>
                <a:tc>
                  <a:txBody>
                    <a:bodyPr/>
                    <a:lstStyle/>
                    <a:p>
                      <a:r>
                        <a:rPr lang="en-IN" dirty="0"/>
                        <a:t>3.29</a:t>
                      </a:r>
                      <a:endParaRPr lang="en-US" dirty="0"/>
                    </a:p>
                  </a:txBody>
                  <a:tcPr/>
                </a:tc>
                <a:tc>
                  <a:txBody>
                    <a:bodyPr/>
                    <a:lstStyle/>
                    <a:p>
                      <a:r>
                        <a:rPr lang="en-IN" dirty="0"/>
                        <a:t>1.11</a:t>
                      </a:r>
                      <a:endParaRPr lang="en-US" dirty="0"/>
                    </a:p>
                  </a:txBody>
                  <a:tcPr/>
                </a:tc>
                <a:extLst>
                  <a:ext uri="{0D108BD9-81ED-4DB2-BD59-A6C34878D82A}">
                    <a16:rowId xmlns:a16="http://schemas.microsoft.com/office/drawing/2014/main" val="2715422340"/>
                  </a:ext>
                </a:extLst>
              </a:tr>
              <a:tr h="303506">
                <a:tc>
                  <a:txBody>
                    <a:bodyPr/>
                    <a:lstStyle/>
                    <a:p>
                      <a:r>
                        <a:rPr lang="en-US" dirty="0"/>
                        <a:t>Area</a:t>
                      </a:r>
                    </a:p>
                  </a:txBody>
                  <a:tcPr/>
                </a:tc>
                <a:tc>
                  <a:txBody>
                    <a:bodyPr/>
                    <a:lstStyle/>
                    <a:p>
                      <a:r>
                        <a:rPr lang="en-IN" dirty="0"/>
                        <a:t>1600</a:t>
                      </a:r>
                      <a:endParaRPr lang="en-US" dirty="0"/>
                    </a:p>
                  </a:txBody>
                  <a:tcPr/>
                </a:tc>
                <a:tc>
                  <a:txBody>
                    <a:bodyPr/>
                    <a:lstStyle/>
                    <a:p>
                      <a:r>
                        <a:rPr lang="en-IN" dirty="0"/>
                        <a:t>357.77</a:t>
                      </a:r>
                      <a:endParaRPr lang="en-US" dirty="0"/>
                    </a:p>
                  </a:txBody>
                  <a:tcPr/>
                </a:tc>
                <a:extLst>
                  <a:ext uri="{0D108BD9-81ED-4DB2-BD59-A6C34878D82A}">
                    <a16:rowId xmlns:a16="http://schemas.microsoft.com/office/drawing/2014/main" val="656883895"/>
                  </a:ext>
                </a:extLst>
              </a:tr>
              <a:tr h="303506">
                <a:tc>
                  <a:txBody>
                    <a:bodyPr/>
                    <a:lstStyle/>
                    <a:p>
                      <a:r>
                        <a:rPr lang="en-US" dirty="0"/>
                        <a:t>Bathroom</a:t>
                      </a:r>
                    </a:p>
                  </a:txBody>
                  <a:tcPr/>
                </a:tc>
                <a:tc>
                  <a:txBody>
                    <a:bodyPr/>
                    <a:lstStyle/>
                    <a:p>
                      <a:r>
                        <a:rPr lang="en-IN" dirty="0"/>
                        <a:t>2.14</a:t>
                      </a:r>
                      <a:endParaRPr lang="en-US" dirty="0"/>
                    </a:p>
                  </a:txBody>
                  <a:tcPr/>
                </a:tc>
                <a:tc>
                  <a:txBody>
                    <a:bodyPr/>
                    <a:lstStyle/>
                    <a:p>
                      <a:r>
                        <a:rPr lang="en-IN" dirty="0"/>
                        <a:t>0.90</a:t>
                      </a:r>
                      <a:endParaRPr lang="en-US" dirty="0"/>
                    </a:p>
                  </a:txBody>
                  <a:tcPr/>
                </a:tc>
                <a:extLst>
                  <a:ext uri="{0D108BD9-81ED-4DB2-BD59-A6C34878D82A}">
                    <a16:rowId xmlns:a16="http://schemas.microsoft.com/office/drawing/2014/main" val="4123306216"/>
                  </a:ext>
                </a:extLst>
              </a:tr>
              <a:tr h="303506">
                <a:tc>
                  <a:txBody>
                    <a:bodyPr/>
                    <a:lstStyle/>
                    <a:p>
                      <a:r>
                        <a:rPr lang="en-US" dirty="0"/>
                        <a:t>Age</a:t>
                      </a:r>
                    </a:p>
                  </a:txBody>
                  <a:tcPr/>
                </a:tc>
                <a:tc>
                  <a:txBody>
                    <a:bodyPr/>
                    <a:lstStyle/>
                    <a:p>
                      <a:r>
                        <a:rPr lang="en-IN" dirty="0"/>
                        <a:t>10.86</a:t>
                      </a:r>
                      <a:endParaRPr lang="en-US" dirty="0"/>
                    </a:p>
                  </a:txBody>
                  <a:tcPr/>
                </a:tc>
                <a:tc>
                  <a:txBody>
                    <a:bodyPr/>
                    <a:lstStyle/>
                    <a:p>
                      <a:r>
                        <a:rPr lang="en-IN" dirty="0"/>
                        <a:t>7.96</a:t>
                      </a:r>
                      <a:endParaRPr lang="en-US" dirty="0"/>
                    </a:p>
                  </a:txBody>
                  <a:tcPr/>
                </a:tc>
                <a:extLst>
                  <a:ext uri="{0D108BD9-81ED-4DB2-BD59-A6C34878D82A}">
                    <a16:rowId xmlns:a16="http://schemas.microsoft.com/office/drawing/2014/main" val="1635956002"/>
                  </a:ext>
                </a:extLst>
              </a:tr>
            </a:tbl>
          </a:graphicData>
        </a:graphic>
      </p:graphicFrame>
    </p:spTree>
    <p:extLst>
      <p:ext uri="{BB962C8B-B14F-4D97-AF65-F5344CB8AC3E}">
        <p14:creationId xmlns:p14="http://schemas.microsoft.com/office/powerpoint/2010/main" val="48004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7888163" cy="555300"/>
          </a:xfrm>
          <a:prstGeom prst="rect">
            <a:avLst/>
          </a:prstGeom>
        </p:spPr>
        <p:txBody>
          <a:bodyPr spcFirstLastPara="1" wrap="square" lIns="91425" tIns="91425" rIns="91425" bIns="91425" anchor="ctr" anchorCtr="0">
            <a:noAutofit/>
          </a:bodyPr>
          <a:lstStyle/>
          <a:p>
            <a:r>
              <a:rPr lang="en" sz="1800" dirty="0">
                <a:solidFill>
                  <a:schemeClr val="tx1"/>
                </a:solidFill>
              </a:rPr>
              <a:t>Step 1 </a:t>
            </a:r>
            <a:r>
              <a:rPr lang="en-US" sz="1800" dirty="0">
                <a:solidFill>
                  <a:schemeClr val="tx1"/>
                </a:solidFill>
              </a:rPr>
              <a:t>Standardize the dataset (Compute Mean and Standard Deviation)</a:t>
            </a:r>
            <a:endParaRPr sz="1800"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A80A17D5-1BEE-AD07-4761-F1A1F136043D}"/>
                  </a:ext>
                </a:extLst>
              </p:cNvPr>
              <p:cNvGraphicFramePr>
                <a:graphicFrameLocks noGrp="1"/>
              </p:cNvGraphicFramePr>
              <p:nvPr>
                <p:extLst>
                  <p:ext uri="{D42A27DB-BD31-4B8C-83A1-F6EECF244321}">
                    <p14:modId xmlns:p14="http://schemas.microsoft.com/office/powerpoint/2010/main" val="3335713272"/>
                  </p:ext>
                </p:extLst>
              </p:nvPr>
            </p:nvGraphicFramePr>
            <p:xfrm>
              <a:off x="643635" y="1111747"/>
              <a:ext cx="7335112" cy="3236990"/>
            </p:xfrm>
            <a:graphic>
              <a:graphicData uri="http://schemas.openxmlformats.org/drawingml/2006/table">
                <a:tbl>
                  <a:tblPr/>
                  <a:tblGrid>
                    <a:gridCol w="377921">
                      <a:extLst>
                        <a:ext uri="{9D8B030D-6E8A-4147-A177-3AD203B41FA5}">
                          <a16:colId xmlns:a16="http://schemas.microsoft.com/office/drawing/2014/main" val="4142267115"/>
                        </a:ext>
                      </a:extLst>
                    </a:gridCol>
                    <a:gridCol w="1523064">
                      <a:extLst>
                        <a:ext uri="{9D8B030D-6E8A-4147-A177-3AD203B41FA5}">
                          <a16:colId xmlns:a16="http://schemas.microsoft.com/office/drawing/2014/main" val="615505096"/>
                        </a:ext>
                      </a:extLst>
                    </a:gridCol>
                    <a:gridCol w="1848313">
                      <a:extLst>
                        <a:ext uri="{9D8B030D-6E8A-4147-A177-3AD203B41FA5}">
                          <a16:colId xmlns:a16="http://schemas.microsoft.com/office/drawing/2014/main" val="105848702"/>
                        </a:ext>
                      </a:extLst>
                    </a:gridCol>
                    <a:gridCol w="1523064">
                      <a:extLst>
                        <a:ext uri="{9D8B030D-6E8A-4147-A177-3AD203B41FA5}">
                          <a16:colId xmlns:a16="http://schemas.microsoft.com/office/drawing/2014/main" val="853876280"/>
                        </a:ext>
                      </a:extLst>
                    </a:gridCol>
                    <a:gridCol w="2062750">
                      <a:extLst>
                        <a:ext uri="{9D8B030D-6E8A-4147-A177-3AD203B41FA5}">
                          <a16:colId xmlns:a16="http://schemas.microsoft.com/office/drawing/2014/main" val="197061088"/>
                        </a:ext>
                      </a:extLst>
                    </a:gridCol>
                  </a:tblGrid>
                  <a:tr h="239501">
                    <a:tc>
                      <a:txBody>
                        <a:bodyPr/>
                        <a:lstStyle/>
                        <a:p>
                          <a:r>
                            <a:rPr lang="en-IN" sz="1200"/>
                            <a:t>ID</a:t>
                          </a:r>
                        </a:p>
                      </a:txBody>
                      <a:tcPr marL="79449" marR="79449" marT="39724" marB="39724" anchor="ctr">
                        <a:lnL>
                          <a:noFill/>
                        </a:lnL>
                        <a:lnR>
                          <a:noFill/>
                        </a:lnR>
                        <a:lnT>
                          <a:noFill/>
                        </a:lnT>
                        <a:lnB>
                          <a:noFill/>
                        </a:lnB>
                      </a:tcPr>
                    </a:tc>
                    <a:tc>
                      <a:txBody>
                        <a:bodyPr/>
                        <a:lstStyle/>
                        <a:p>
                          <a:r>
                            <a:rPr lang="en-IN" sz="1200"/>
                            <a:t>Rooms (Z)</a:t>
                          </a:r>
                        </a:p>
                      </a:txBody>
                      <a:tcPr marL="79449" marR="79449" marT="39724" marB="39724" anchor="ctr">
                        <a:lnL>
                          <a:noFill/>
                        </a:lnL>
                        <a:lnR>
                          <a:noFill/>
                        </a:lnR>
                        <a:lnT>
                          <a:noFill/>
                        </a:lnT>
                        <a:lnB>
                          <a:noFill/>
                        </a:lnB>
                      </a:tcPr>
                    </a:tc>
                    <a:tc>
                      <a:txBody>
                        <a:bodyPr/>
                        <a:lstStyle/>
                        <a:p>
                          <a:r>
                            <a:rPr lang="en-IN" sz="1200"/>
                            <a:t>Area (Z)</a:t>
                          </a:r>
                        </a:p>
                      </a:txBody>
                      <a:tcPr marL="79449" marR="79449" marT="39724" marB="39724" anchor="ctr">
                        <a:lnL>
                          <a:noFill/>
                        </a:lnL>
                        <a:lnR>
                          <a:noFill/>
                        </a:lnR>
                        <a:lnT>
                          <a:noFill/>
                        </a:lnT>
                        <a:lnB>
                          <a:noFill/>
                        </a:lnB>
                      </a:tcPr>
                    </a:tc>
                    <a:tc>
                      <a:txBody>
                        <a:bodyPr/>
                        <a:lstStyle/>
                        <a:p>
                          <a:r>
                            <a:rPr lang="en-IN" sz="1200"/>
                            <a:t>Bathrooms (Z)</a:t>
                          </a:r>
                        </a:p>
                      </a:txBody>
                      <a:tcPr marL="79449" marR="79449" marT="39724" marB="39724" anchor="ctr">
                        <a:lnL>
                          <a:noFill/>
                        </a:lnL>
                        <a:lnR>
                          <a:noFill/>
                        </a:lnR>
                        <a:lnT>
                          <a:noFill/>
                        </a:lnT>
                        <a:lnB>
                          <a:noFill/>
                        </a:lnB>
                      </a:tcPr>
                    </a:tc>
                    <a:tc>
                      <a:txBody>
                        <a:bodyPr/>
                        <a:lstStyle/>
                        <a:p>
                          <a:r>
                            <a:rPr lang="en-IN" sz="1200"/>
                            <a:t>Age (Z)</a:t>
                          </a:r>
                        </a:p>
                      </a:txBody>
                      <a:tcPr marL="79449" marR="79449" marT="39724" marB="39724" anchor="ctr">
                        <a:lnL>
                          <a:noFill/>
                        </a:lnL>
                        <a:lnR>
                          <a:noFill/>
                        </a:lnR>
                        <a:lnT>
                          <a:noFill/>
                        </a:lnT>
                        <a:lnB>
                          <a:noFill/>
                        </a:lnB>
                      </a:tcPr>
                    </a:tc>
                    <a:extLst>
                      <a:ext uri="{0D108BD9-81ED-4DB2-BD59-A6C34878D82A}">
                        <a16:rowId xmlns:a16="http://schemas.microsoft.com/office/drawing/2014/main" val="2396308827"/>
                      </a:ext>
                    </a:extLst>
                  </a:tr>
                  <a:tr h="389597">
                    <a:tc>
                      <a:txBody>
                        <a:bodyPr/>
                        <a:lstStyle/>
                        <a:p>
                          <a:r>
                            <a:rPr lang="en-IN" sz="1200"/>
                            <a:t>1</a:t>
                          </a:r>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IN" sz="1200" i="1" dirty="0" smtClean="0">
                                        <a:latin typeface="Cambria Math" panose="02040503050406030204" pitchFamily="18" charset="0"/>
                                      </a:rPr>
                                      <m:t>3−3.29</m:t>
                                    </m:r>
                                  </m:num>
                                  <m:den>
                                    <m:r>
                                      <a:rPr lang="en-IN" sz="1200" i="1" dirty="0" smtClean="0">
                                        <a:latin typeface="Cambria Math" panose="02040503050406030204" pitchFamily="18" charset="0"/>
                                      </a:rPr>
                                      <m:t>1.11</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IN" sz="1200" b="1" i="1" dirty="0">
                                    <a:latin typeface="Cambria Math" panose="02040503050406030204" pitchFamily="18" charset="0"/>
                                  </a:rPr>
                                  <m:t>𝟎</m:t>
                                </m:r>
                                <m:r>
                                  <a:rPr lang="en-IN" sz="1200" b="1" i="1" dirty="0">
                                    <a:latin typeface="Cambria Math" panose="02040503050406030204" pitchFamily="18" charset="0"/>
                                  </a:rPr>
                                  <m:t>.</m:t>
                                </m:r>
                                <m:r>
                                  <a:rPr lang="en-IN" sz="1200" b="1" i="1" dirty="0">
                                    <a:latin typeface="Cambria Math" panose="02040503050406030204" pitchFamily="18" charset="0"/>
                                  </a:rPr>
                                  <m:t>𝟐𝟔</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1500</m:t>
                                    </m:r>
                                    <m:r>
                                      <a:rPr lang="en-IN" sz="1200" i="1" dirty="0" smtClean="0">
                                        <a:latin typeface="Cambria Math" panose="02040503050406030204" pitchFamily="18" charset="0"/>
                                      </a:rPr>
                                      <m:t>−</m:t>
                                    </m:r>
                                    <m:r>
                                      <a:rPr lang="en-US" sz="1200" b="0" i="1" dirty="0" smtClean="0">
                                        <a:latin typeface="Cambria Math" panose="02040503050406030204" pitchFamily="18" charset="0"/>
                                      </a:rPr>
                                      <m:t>1600</m:t>
                                    </m:r>
                                  </m:num>
                                  <m:den>
                                    <m:r>
                                      <a:rPr lang="en-US" sz="1200" b="0" i="1" dirty="0" smtClean="0">
                                        <a:latin typeface="Cambria Math" panose="02040503050406030204" pitchFamily="18" charset="0"/>
                                      </a:rPr>
                                      <m:t>357.77</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IN" sz="1200" b="1" i="1" dirty="0">
                                    <a:latin typeface="Cambria Math" panose="02040503050406030204" pitchFamily="18" charset="0"/>
                                  </a:rPr>
                                  <m:t>𝟎</m:t>
                                </m:r>
                                <m:r>
                                  <a:rPr lang="en-IN" sz="1200" b="1" i="1" dirty="0">
                                    <a:latin typeface="Cambria Math" panose="02040503050406030204" pitchFamily="18" charset="0"/>
                                  </a:rPr>
                                  <m:t>.</m:t>
                                </m:r>
                                <m:r>
                                  <a:rPr lang="en-IN" sz="1200" b="1" i="1" dirty="0">
                                    <a:latin typeface="Cambria Math" panose="02040503050406030204" pitchFamily="18" charset="0"/>
                                  </a:rPr>
                                  <m:t>𝟐𝟖</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2</m:t>
                                    </m:r>
                                    <m:r>
                                      <a:rPr lang="en-IN" sz="1200" i="1" dirty="0" smtClean="0">
                                        <a:latin typeface="Cambria Math" panose="02040503050406030204" pitchFamily="18" charset="0"/>
                                      </a:rPr>
                                      <m:t>−</m:t>
                                    </m:r>
                                    <m:r>
                                      <a:rPr lang="en-US" sz="1200" b="0" i="1" dirty="0" smtClean="0">
                                        <a:latin typeface="Cambria Math" panose="02040503050406030204" pitchFamily="18" charset="0"/>
                                      </a:rPr>
                                      <m:t>2.14</m:t>
                                    </m:r>
                                  </m:num>
                                  <m:den>
                                    <m:r>
                                      <a:rPr lang="en-US" sz="1200" b="0" i="1" dirty="0" smtClean="0">
                                        <a:latin typeface="Cambria Math" panose="02040503050406030204" pitchFamily="18" charset="0"/>
                                      </a:rPr>
                                      <m:t>0.90</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IN" sz="1200" b="1" i="1" dirty="0">
                                    <a:latin typeface="Cambria Math" panose="02040503050406030204" pitchFamily="18" charset="0"/>
                                  </a:rPr>
                                  <m:t>𝟎</m:t>
                                </m:r>
                                <m:r>
                                  <a:rPr lang="en-IN" sz="1200" b="1" i="1" dirty="0">
                                    <a:latin typeface="Cambria Math" panose="02040503050406030204" pitchFamily="18" charset="0"/>
                                  </a:rPr>
                                  <m:t>.</m:t>
                                </m:r>
                                <m:r>
                                  <a:rPr lang="en-US" sz="1200" b="1" i="1" dirty="0" smtClean="0">
                                    <a:latin typeface="Cambria Math" panose="02040503050406030204" pitchFamily="18" charset="0"/>
                                  </a:rPr>
                                  <m:t>𝟏𝟔</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10</m:t>
                                    </m:r>
                                    <m:r>
                                      <a:rPr lang="en-IN" sz="1200" i="1" dirty="0" smtClean="0">
                                        <a:latin typeface="Cambria Math" panose="02040503050406030204" pitchFamily="18" charset="0"/>
                                      </a:rPr>
                                      <m:t>−</m:t>
                                    </m:r>
                                    <m:r>
                                      <a:rPr lang="en-US" sz="1200" b="0" i="1" dirty="0" smtClean="0">
                                        <a:latin typeface="Cambria Math" panose="02040503050406030204" pitchFamily="18" charset="0"/>
                                      </a:rPr>
                                      <m:t>10.86</m:t>
                                    </m:r>
                                  </m:num>
                                  <m:den>
                                    <m:r>
                                      <a:rPr lang="en-US" sz="1200" b="0" i="1" dirty="0" smtClean="0">
                                        <a:latin typeface="Cambria Math" panose="02040503050406030204" pitchFamily="18" charset="0"/>
                                      </a:rPr>
                                      <m:t>7.96</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𝟏𝟏</m:t>
                                </m:r>
                              </m:oMath>
                            </m:oMathPara>
                          </a14:m>
                          <a:endParaRPr lang="en-IN" sz="1200" dirty="0"/>
                        </a:p>
                      </a:txBody>
                      <a:tcPr marL="79449" marR="79449" marT="39724" marB="39724" anchor="ctr">
                        <a:lnL>
                          <a:noFill/>
                        </a:lnL>
                        <a:lnR>
                          <a:noFill/>
                        </a:lnR>
                        <a:lnT>
                          <a:noFill/>
                        </a:lnT>
                        <a:lnB>
                          <a:noFill/>
                        </a:lnB>
                      </a:tcPr>
                    </a:tc>
                    <a:extLst>
                      <a:ext uri="{0D108BD9-81ED-4DB2-BD59-A6C34878D82A}">
                        <a16:rowId xmlns:a16="http://schemas.microsoft.com/office/drawing/2014/main" val="1321461800"/>
                      </a:ext>
                    </a:extLst>
                  </a:tr>
                  <a:tr h="406467">
                    <a:tc>
                      <a:txBody>
                        <a:bodyPr/>
                        <a:lstStyle/>
                        <a:p>
                          <a:r>
                            <a:rPr lang="en-IN" sz="1200"/>
                            <a:t>2</a:t>
                          </a:r>
                        </a:p>
                      </a:txBody>
                      <a:tcPr marL="79449" marR="79449" marT="39724" marB="39724"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4</m:t>
                                    </m:r>
                                    <m:r>
                                      <a:rPr lang="en-IN" sz="1200" i="1" dirty="0" smtClean="0">
                                        <a:latin typeface="Cambria Math" panose="02040503050406030204" pitchFamily="18" charset="0"/>
                                      </a:rPr>
                                      <m:t>−3.29</m:t>
                                    </m:r>
                                  </m:num>
                                  <m:den>
                                    <m:r>
                                      <a:rPr lang="en-IN" sz="1200" i="1" dirty="0" smtClean="0">
                                        <a:latin typeface="Cambria Math" panose="02040503050406030204" pitchFamily="18" charset="0"/>
                                      </a:rPr>
                                      <m:t>1.11</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𝟔𝟒</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1800</m:t>
                                    </m:r>
                                    <m:r>
                                      <a:rPr lang="en-IN" sz="1200" i="1" dirty="0" smtClean="0">
                                        <a:latin typeface="Cambria Math" panose="02040503050406030204" pitchFamily="18" charset="0"/>
                                      </a:rPr>
                                      <m:t>−</m:t>
                                    </m:r>
                                    <m:r>
                                      <a:rPr lang="en-US" sz="1200" b="0" i="1" dirty="0" smtClean="0">
                                        <a:latin typeface="Cambria Math" panose="02040503050406030204" pitchFamily="18" charset="0"/>
                                      </a:rPr>
                                      <m:t>1600</m:t>
                                    </m:r>
                                  </m:num>
                                  <m:den>
                                    <m:r>
                                      <a:rPr lang="en-US" sz="1200" b="0" i="1" dirty="0" smtClean="0">
                                        <a:latin typeface="Cambria Math" panose="02040503050406030204" pitchFamily="18" charset="0"/>
                                      </a:rPr>
                                      <m:t>357.77</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𝟓𝟔</m:t>
                                </m:r>
                              </m:oMath>
                            </m:oMathPara>
                          </a14:m>
                          <a:endParaRPr lang="en-IN" sz="1200" dirty="0"/>
                        </a:p>
                      </a:txBody>
                      <a:tcPr marL="79449" marR="79449" marT="39724" marB="39724"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3</m:t>
                                    </m:r>
                                    <m:r>
                                      <a:rPr lang="en-IN" sz="1200" i="1" dirty="0" smtClean="0">
                                        <a:latin typeface="Cambria Math" panose="02040503050406030204" pitchFamily="18" charset="0"/>
                                      </a:rPr>
                                      <m:t>−</m:t>
                                    </m:r>
                                    <m:r>
                                      <a:rPr lang="en-US" sz="1200" b="0" i="1" dirty="0" smtClean="0">
                                        <a:latin typeface="Cambria Math" panose="02040503050406030204" pitchFamily="18" charset="0"/>
                                      </a:rPr>
                                      <m:t>2.14</m:t>
                                    </m:r>
                                  </m:num>
                                  <m:den>
                                    <m:r>
                                      <a:rPr lang="en-US" sz="1200" b="0" i="1" dirty="0" smtClean="0">
                                        <a:latin typeface="Cambria Math" panose="02040503050406030204" pitchFamily="18" charset="0"/>
                                      </a:rPr>
                                      <m:t>0.90</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𝟗𝟔</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5</m:t>
                                    </m:r>
                                    <m:r>
                                      <a:rPr lang="en-IN" sz="1200" i="1" dirty="0" smtClean="0">
                                        <a:latin typeface="Cambria Math" panose="02040503050406030204" pitchFamily="18" charset="0"/>
                                      </a:rPr>
                                      <m:t>−</m:t>
                                    </m:r>
                                    <m:r>
                                      <a:rPr lang="en-US" sz="1200" b="0" i="1" dirty="0" smtClean="0">
                                        <a:latin typeface="Cambria Math" panose="02040503050406030204" pitchFamily="18" charset="0"/>
                                      </a:rPr>
                                      <m:t>10.86</m:t>
                                    </m:r>
                                  </m:num>
                                  <m:den>
                                    <m:r>
                                      <a:rPr lang="en-US" sz="1200" b="0" i="1" dirty="0" smtClean="0">
                                        <a:latin typeface="Cambria Math" panose="02040503050406030204" pitchFamily="18" charset="0"/>
                                      </a:rPr>
                                      <m:t>7.96</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𝟕𝟒</m:t>
                                </m:r>
                              </m:oMath>
                            </m:oMathPara>
                          </a14:m>
                          <a:endParaRPr lang="en-IN" sz="1200" dirty="0"/>
                        </a:p>
                      </a:txBody>
                      <a:tcPr marL="79449" marR="79449" marT="39724" marB="39724" anchor="ctr">
                        <a:lnL>
                          <a:noFill/>
                        </a:lnL>
                        <a:lnR>
                          <a:noFill/>
                        </a:lnR>
                        <a:lnT>
                          <a:noFill/>
                        </a:lnT>
                        <a:lnB>
                          <a:noFill/>
                        </a:lnB>
                      </a:tcPr>
                    </a:tc>
                    <a:extLst>
                      <a:ext uri="{0D108BD9-81ED-4DB2-BD59-A6C34878D82A}">
                        <a16:rowId xmlns:a16="http://schemas.microsoft.com/office/drawing/2014/main" val="1662691271"/>
                      </a:ext>
                    </a:extLst>
                  </a:tr>
                  <a:tr h="386176">
                    <a:tc>
                      <a:txBody>
                        <a:bodyPr/>
                        <a:lstStyle/>
                        <a:p>
                          <a:r>
                            <a:rPr lang="en-IN" sz="1200" dirty="0"/>
                            <a:t>3</a:t>
                          </a:r>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2</m:t>
                                    </m:r>
                                    <m:r>
                                      <a:rPr lang="en-IN" sz="1200" i="1" dirty="0" smtClean="0">
                                        <a:latin typeface="Cambria Math" panose="02040503050406030204" pitchFamily="18" charset="0"/>
                                      </a:rPr>
                                      <m:t>−3.29</m:t>
                                    </m:r>
                                  </m:num>
                                  <m:den>
                                    <m:r>
                                      <a:rPr lang="en-IN" sz="1200" i="1" dirty="0" smtClean="0">
                                        <a:latin typeface="Cambria Math" panose="02040503050406030204" pitchFamily="18" charset="0"/>
                                      </a:rPr>
                                      <m:t>1.11</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𝟏𝟔</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1200</m:t>
                                    </m:r>
                                    <m:r>
                                      <a:rPr lang="en-IN" sz="1200" i="1" dirty="0" smtClean="0">
                                        <a:latin typeface="Cambria Math" panose="02040503050406030204" pitchFamily="18" charset="0"/>
                                      </a:rPr>
                                      <m:t>−</m:t>
                                    </m:r>
                                    <m:r>
                                      <a:rPr lang="en-US" sz="1200" b="0" i="1" dirty="0" smtClean="0">
                                        <a:latin typeface="Cambria Math" panose="02040503050406030204" pitchFamily="18" charset="0"/>
                                      </a:rPr>
                                      <m:t>1600</m:t>
                                    </m:r>
                                  </m:num>
                                  <m:den>
                                    <m:r>
                                      <a:rPr lang="en-US" sz="1200" b="0" i="1" dirty="0" smtClean="0">
                                        <a:latin typeface="Cambria Math" panose="02040503050406030204" pitchFamily="18" charset="0"/>
                                      </a:rPr>
                                      <m:t>357.77</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𝟏𝟐</m:t>
                                </m:r>
                              </m:oMath>
                            </m:oMathPara>
                          </a14:m>
                          <a:endParaRPr lang="en-IN" sz="1200" dirty="0"/>
                        </a:p>
                      </a:txBody>
                      <a:tcPr marL="79449" marR="79449" marT="39724" marB="39724"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1</m:t>
                                    </m:r>
                                    <m:r>
                                      <a:rPr lang="en-IN" sz="1200" i="1" dirty="0" smtClean="0">
                                        <a:latin typeface="Cambria Math" panose="02040503050406030204" pitchFamily="18" charset="0"/>
                                      </a:rPr>
                                      <m:t>−</m:t>
                                    </m:r>
                                    <m:r>
                                      <a:rPr lang="en-US" sz="1200" b="0" i="1" dirty="0" smtClean="0">
                                        <a:latin typeface="Cambria Math" panose="02040503050406030204" pitchFamily="18" charset="0"/>
                                      </a:rPr>
                                      <m:t>2.14</m:t>
                                    </m:r>
                                  </m:num>
                                  <m:den>
                                    <m:r>
                                      <a:rPr lang="en-US" sz="1200" b="0" i="1" dirty="0" smtClean="0">
                                        <a:latin typeface="Cambria Math" panose="02040503050406030204" pitchFamily="18" charset="0"/>
                                      </a:rPr>
                                      <m:t>0.90</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𝟐𝟔</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20</m:t>
                                    </m:r>
                                    <m:r>
                                      <a:rPr lang="en-IN" sz="1200" i="1" dirty="0" smtClean="0">
                                        <a:latin typeface="Cambria Math" panose="02040503050406030204" pitchFamily="18" charset="0"/>
                                      </a:rPr>
                                      <m:t>−</m:t>
                                    </m:r>
                                    <m:r>
                                      <a:rPr lang="en-US" sz="1200" b="0" i="1" dirty="0" smtClean="0">
                                        <a:latin typeface="Cambria Math" panose="02040503050406030204" pitchFamily="18" charset="0"/>
                                      </a:rPr>
                                      <m:t>10.86</m:t>
                                    </m:r>
                                  </m:num>
                                  <m:den>
                                    <m:r>
                                      <a:rPr lang="en-US" sz="1200" b="0" i="1" dirty="0" smtClean="0">
                                        <a:latin typeface="Cambria Math" panose="02040503050406030204" pitchFamily="18" charset="0"/>
                                      </a:rPr>
                                      <m:t>7.96</m:t>
                                    </m:r>
                                  </m:den>
                                </m:f>
                                <m:r>
                                  <a:rPr lang="en-IN" sz="1200" i="1" dirty="0" smtClean="0">
                                    <a:latin typeface="Cambria Math" panose="02040503050406030204" pitchFamily="18" charset="0"/>
                                  </a:rPr>
                                  <m:t>= </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𝟏𝟓</m:t>
                                </m:r>
                              </m:oMath>
                            </m:oMathPara>
                          </a14:m>
                          <a:endParaRPr lang="en-IN" sz="1200" dirty="0"/>
                        </a:p>
                      </a:txBody>
                      <a:tcPr marL="79449" marR="79449" marT="39724" marB="39724" anchor="ctr">
                        <a:lnL>
                          <a:noFill/>
                        </a:lnL>
                        <a:lnR>
                          <a:noFill/>
                        </a:lnR>
                        <a:lnT>
                          <a:noFill/>
                        </a:lnT>
                        <a:lnB>
                          <a:noFill/>
                        </a:lnB>
                      </a:tcPr>
                    </a:tc>
                    <a:extLst>
                      <a:ext uri="{0D108BD9-81ED-4DB2-BD59-A6C34878D82A}">
                        <a16:rowId xmlns:a16="http://schemas.microsoft.com/office/drawing/2014/main" val="2803092238"/>
                      </a:ext>
                    </a:extLst>
                  </a:tr>
                  <a:tr h="406467">
                    <a:tc>
                      <a:txBody>
                        <a:bodyPr/>
                        <a:lstStyle/>
                        <a:p>
                          <a:r>
                            <a:rPr lang="en-IN" sz="1200"/>
                            <a:t>4</a:t>
                          </a:r>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5</m:t>
                                    </m:r>
                                    <m:r>
                                      <a:rPr lang="en-IN" sz="1200" i="1" dirty="0" smtClean="0">
                                        <a:latin typeface="Cambria Math" panose="02040503050406030204" pitchFamily="18" charset="0"/>
                                      </a:rPr>
                                      <m:t>−3.29</m:t>
                                    </m:r>
                                  </m:num>
                                  <m:den>
                                    <m:r>
                                      <a:rPr lang="en-IN" sz="1200" i="1" dirty="0" smtClean="0">
                                        <a:latin typeface="Cambria Math" panose="02040503050406030204" pitchFamily="18" charset="0"/>
                                      </a:rPr>
                                      <m:t>1.11</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𝟓𝟒</m:t>
                                </m:r>
                              </m:oMath>
                            </m:oMathPara>
                          </a14:m>
                          <a:endParaRPr lang="en-IN" sz="1200" b="1"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2100</m:t>
                                    </m:r>
                                    <m:r>
                                      <a:rPr lang="en-IN" sz="1200" i="1" dirty="0" smtClean="0">
                                        <a:latin typeface="Cambria Math" panose="02040503050406030204" pitchFamily="18" charset="0"/>
                                      </a:rPr>
                                      <m:t>−</m:t>
                                    </m:r>
                                    <m:r>
                                      <a:rPr lang="en-US" sz="1200" b="0" i="1" dirty="0" smtClean="0">
                                        <a:latin typeface="Cambria Math" panose="02040503050406030204" pitchFamily="18" charset="0"/>
                                      </a:rPr>
                                      <m:t>1600</m:t>
                                    </m:r>
                                  </m:num>
                                  <m:den>
                                    <m:r>
                                      <a:rPr lang="en-US" sz="1200" b="0" i="1" dirty="0" smtClean="0">
                                        <a:latin typeface="Cambria Math" panose="02040503050406030204" pitchFamily="18" charset="0"/>
                                      </a:rPr>
                                      <m:t>357.77</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𝟒𝟎</m:t>
                                </m:r>
                              </m:oMath>
                            </m:oMathPara>
                          </a14:m>
                          <a:endParaRPr lang="en-IN" sz="1200" dirty="0"/>
                        </a:p>
                      </a:txBody>
                      <a:tcPr marL="79449" marR="79449" marT="39724" marB="39724"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3</m:t>
                                    </m:r>
                                    <m:r>
                                      <a:rPr lang="en-IN" sz="1200" i="1" dirty="0" smtClean="0">
                                        <a:latin typeface="Cambria Math" panose="02040503050406030204" pitchFamily="18" charset="0"/>
                                      </a:rPr>
                                      <m:t>−</m:t>
                                    </m:r>
                                    <m:r>
                                      <a:rPr lang="en-US" sz="1200" b="0" i="1" dirty="0" smtClean="0">
                                        <a:latin typeface="Cambria Math" panose="02040503050406030204" pitchFamily="18" charset="0"/>
                                      </a:rPr>
                                      <m:t>2.14</m:t>
                                    </m:r>
                                  </m:num>
                                  <m:den>
                                    <m:r>
                                      <a:rPr lang="en-US" sz="1200" b="0" i="1" dirty="0" smtClean="0">
                                        <a:latin typeface="Cambria Math" panose="02040503050406030204" pitchFamily="18" charset="0"/>
                                      </a:rPr>
                                      <m:t>0.90</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𝟗𝟔</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2</m:t>
                                    </m:r>
                                    <m:r>
                                      <a:rPr lang="en-IN" sz="1200" i="1" dirty="0" smtClean="0">
                                        <a:latin typeface="Cambria Math" panose="02040503050406030204" pitchFamily="18" charset="0"/>
                                      </a:rPr>
                                      <m:t>−</m:t>
                                    </m:r>
                                    <m:r>
                                      <a:rPr lang="en-US" sz="1200" b="0" i="1" dirty="0" smtClean="0">
                                        <a:latin typeface="Cambria Math" panose="02040503050406030204" pitchFamily="18" charset="0"/>
                                      </a:rPr>
                                      <m:t>10.86</m:t>
                                    </m:r>
                                  </m:num>
                                  <m:den>
                                    <m:r>
                                      <a:rPr lang="en-US" sz="1200" b="0" i="1" dirty="0" smtClean="0">
                                        <a:latin typeface="Cambria Math" panose="02040503050406030204" pitchFamily="18" charset="0"/>
                                      </a:rPr>
                                      <m:t>7.96</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𝟏𝟏</m:t>
                                </m:r>
                              </m:oMath>
                            </m:oMathPara>
                          </a14:m>
                          <a:endParaRPr lang="en-IN" sz="1200" dirty="0"/>
                        </a:p>
                      </a:txBody>
                      <a:tcPr marL="79449" marR="79449" marT="39724" marB="39724" anchor="ctr">
                        <a:lnL>
                          <a:noFill/>
                        </a:lnL>
                        <a:lnR>
                          <a:noFill/>
                        </a:lnR>
                        <a:lnT>
                          <a:noFill/>
                        </a:lnT>
                        <a:lnB>
                          <a:noFill/>
                        </a:lnB>
                      </a:tcPr>
                    </a:tc>
                    <a:extLst>
                      <a:ext uri="{0D108BD9-81ED-4DB2-BD59-A6C34878D82A}">
                        <a16:rowId xmlns:a16="http://schemas.microsoft.com/office/drawing/2014/main" val="3573265367"/>
                      </a:ext>
                    </a:extLst>
                  </a:tr>
                  <a:tr h="386176">
                    <a:tc>
                      <a:txBody>
                        <a:bodyPr/>
                        <a:lstStyle/>
                        <a:p>
                          <a:r>
                            <a:rPr lang="en-IN" sz="1200"/>
                            <a:t>5</a:t>
                          </a:r>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3</m:t>
                                    </m:r>
                                    <m:r>
                                      <a:rPr lang="en-IN" sz="1200" i="1" dirty="0" smtClean="0">
                                        <a:latin typeface="Cambria Math" panose="02040503050406030204" pitchFamily="18" charset="0"/>
                                      </a:rPr>
                                      <m:t>−3.29</m:t>
                                    </m:r>
                                  </m:num>
                                  <m:den>
                                    <m:r>
                                      <a:rPr lang="en-IN" sz="1200" i="1" dirty="0" smtClean="0">
                                        <a:latin typeface="Cambria Math" panose="02040503050406030204" pitchFamily="18" charset="0"/>
                                      </a:rPr>
                                      <m:t>1.11</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𝟐𝟔</m:t>
                                </m:r>
                              </m:oMath>
                            </m:oMathPara>
                          </a14:m>
                          <a:endParaRPr lang="en-IN" sz="1200" b="1"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1600</m:t>
                                    </m:r>
                                    <m:r>
                                      <a:rPr lang="en-IN" sz="1200" i="1" dirty="0" smtClean="0">
                                        <a:latin typeface="Cambria Math" panose="02040503050406030204" pitchFamily="18" charset="0"/>
                                      </a:rPr>
                                      <m:t>−</m:t>
                                    </m:r>
                                    <m:r>
                                      <a:rPr lang="en-US" sz="1200" b="0" i="1" dirty="0" smtClean="0">
                                        <a:latin typeface="Cambria Math" panose="02040503050406030204" pitchFamily="18" charset="0"/>
                                      </a:rPr>
                                      <m:t>1600</m:t>
                                    </m:r>
                                  </m:num>
                                  <m:den>
                                    <m:r>
                                      <a:rPr lang="en-US" sz="1200" b="0" i="1" dirty="0" smtClean="0">
                                        <a:latin typeface="Cambria Math" panose="02040503050406030204" pitchFamily="18" charset="0"/>
                                      </a:rPr>
                                      <m:t>357.77</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𝟎</m:t>
                                </m:r>
                              </m:oMath>
                            </m:oMathPara>
                          </a14:m>
                          <a:endParaRPr lang="en-IN" sz="1200" dirty="0"/>
                        </a:p>
                      </a:txBody>
                      <a:tcPr marL="79449" marR="79449" marT="39724" marB="39724"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2</m:t>
                                    </m:r>
                                    <m:r>
                                      <a:rPr lang="en-IN" sz="1200" i="1" dirty="0" smtClean="0">
                                        <a:latin typeface="Cambria Math" panose="02040503050406030204" pitchFamily="18" charset="0"/>
                                      </a:rPr>
                                      <m:t>−</m:t>
                                    </m:r>
                                    <m:r>
                                      <a:rPr lang="en-US" sz="1200" b="0" i="1" dirty="0" smtClean="0">
                                        <a:latin typeface="Cambria Math" panose="02040503050406030204" pitchFamily="18" charset="0"/>
                                      </a:rPr>
                                      <m:t>2.14</m:t>
                                    </m:r>
                                  </m:num>
                                  <m:den>
                                    <m:r>
                                      <a:rPr lang="en-US" sz="1200" b="0" i="1" dirty="0" smtClean="0">
                                        <a:latin typeface="Cambria Math" panose="02040503050406030204" pitchFamily="18" charset="0"/>
                                      </a:rPr>
                                      <m:t>0.90</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IN" sz="1200" b="1" i="1" dirty="0">
                                    <a:latin typeface="Cambria Math" panose="02040503050406030204" pitchFamily="18" charset="0"/>
                                  </a:rPr>
                                  <m:t>𝟎</m:t>
                                </m:r>
                                <m:r>
                                  <a:rPr lang="en-IN" sz="1200" b="1" i="1" dirty="0">
                                    <a:latin typeface="Cambria Math" panose="02040503050406030204" pitchFamily="18" charset="0"/>
                                  </a:rPr>
                                  <m:t>.</m:t>
                                </m:r>
                                <m:r>
                                  <a:rPr lang="en-US" sz="1200" b="1" i="1" dirty="0" smtClean="0">
                                    <a:latin typeface="Cambria Math" panose="02040503050406030204" pitchFamily="18" charset="0"/>
                                  </a:rPr>
                                  <m:t>𝟏𝟔</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8</m:t>
                                    </m:r>
                                    <m:r>
                                      <a:rPr lang="en-IN" sz="1200" i="1" dirty="0" smtClean="0">
                                        <a:latin typeface="Cambria Math" panose="02040503050406030204" pitchFamily="18" charset="0"/>
                                      </a:rPr>
                                      <m:t>−</m:t>
                                    </m:r>
                                    <m:r>
                                      <a:rPr lang="en-US" sz="1200" b="0" i="1" dirty="0" smtClean="0">
                                        <a:latin typeface="Cambria Math" panose="02040503050406030204" pitchFamily="18" charset="0"/>
                                      </a:rPr>
                                      <m:t>10.86</m:t>
                                    </m:r>
                                  </m:num>
                                  <m:den>
                                    <m:r>
                                      <a:rPr lang="en-US" sz="1200" b="0" i="1" dirty="0" smtClean="0">
                                        <a:latin typeface="Cambria Math" panose="02040503050406030204" pitchFamily="18" charset="0"/>
                                      </a:rPr>
                                      <m:t>7.96</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𝟑𝟔</m:t>
                                </m:r>
                              </m:oMath>
                            </m:oMathPara>
                          </a14:m>
                          <a:endParaRPr lang="en-IN" sz="1200" dirty="0"/>
                        </a:p>
                      </a:txBody>
                      <a:tcPr marL="79449" marR="79449" marT="39724" marB="39724" anchor="ctr">
                        <a:lnL>
                          <a:noFill/>
                        </a:lnL>
                        <a:lnR>
                          <a:noFill/>
                        </a:lnR>
                        <a:lnT>
                          <a:noFill/>
                        </a:lnT>
                        <a:lnB>
                          <a:noFill/>
                        </a:lnB>
                      </a:tcPr>
                    </a:tc>
                    <a:extLst>
                      <a:ext uri="{0D108BD9-81ED-4DB2-BD59-A6C34878D82A}">
                        <a16:rowId xmlns:a16="http://schemas.microsoft.com/office/drawing/2014/main" val="2929780665"/>
                      </a:ext>
                    </a:extLst>
                  </a:tr>
                  <a:tr h="406467">
                    <a:tc>
                      <a:txBody>
                        <a:bodyPr/>
                        <a:lstStyle/>
                        <a:p>
                          <a:r>
                            <a:rPr lang="en-IN" sz="1200"/>
                            <a:t>6</a:t>
                          </a:r>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4</m:t>
                                    </m:r>
                                    <m:r>
                                      <a:rPr lang="en-IN" sz="1200" i="1" dirty="0" smtClean="0">
                                        <a:latin typeface="Cambria Math" panose="02040503050406030204" pitchFamily="18" charset="0"/>
                                      </a:rPr>
                                      <m:t>−3.29</m:t>
                                    </m:r>
                                  </m:num>
                                  <m:den>
                                    <m:r>
                                      <a:rPr lang="en-IN" sz="1200" i="1" dirty="0" smtClean="0">
                                        <a:latin typeface="Cambria Math" panose="02040503050406030204" pitchFamily="18" charset="0"/>
                                      </a:rPr>
                                      <m:t>1.11</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𝟔𝟒</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1900</m:t>
                                    </m:r>
                                    <m:r>
                                      <a:rPr lang="en-IN" sz="1200" i="1" dirty="0" smtClean="0">
                                        <a:latin typeface="Cambria Math" panose="02040503050406030204" pitchFamily="18" charset="0"/>
                                      </a:rPr>
                                      <m:t>−</m:t>
                                    </m:r>
                                    <m:r>
                                      <a:rPr lang="en-US" sz="1200" b="0" i="1" dirty="0" smtClean="0">
                                        <a:latin typeface="Cambria Math" panose="02040503050406030204" pitchFamily="18" charset="0"/>
                                      </a:rPr>
                                      <m:t>1600</m:t>
                                    </m:r>
                                  </m:num>
                                  <m:den>
                                    <m:r>
                                      <a:rPr lang="en-US" sz="1200" b="0" i="1" dirty="0" smtClean="0">
                                        <a:latin typeface="Cambria Math" panose="02040503050406030204" pitchFamily="18" charset="0"/>
                                      </a:rPr>
                                      <m:t>357.77</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𝟖𝟒</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3</m:t>
                                    </m:r>
                                    <m:r>
                                      <a:rPr lang="en-IN" sz="1200" i="1" dirty="0" smtClean="0">
                                        <a:latin typeface="Cambria Math" panose="02040503050406030204" pitchFamily="18" charset="0"/>
                                      </a:rPr>
                                      <m:t>−</m:t>
                                    </m:r>
                                    <m:r>
                                      <a:rPr lang="en-US" sz="1200" b="0" i="1" dirty="0" smtClean="0">
                                        <a:latin typeface="Cambria Math" panose="02040503050406030204" pitchFamily="18" charset="0"/>
                                      </a:rPr>
                                      <m:t>2.14</m:t>
                                    </m:r>
                                  </m:num>
                                  <m:den>
                                    <m:r>
                                      <a:rPr lang="en-US" sz="1200" b="0" i="1" dirty="0" smtClean="0">
                                        <a:latin typeface="Cambria Math" panose="02040503050406030204" pitchFamily="18" charset="0"/>
                                      </a:rPr>
                                      <m:t>0.90</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𝟗𝟔</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6</m:t>
                                    </m:r>
                                    <m:r>
                                      <a:rPr lang="en-IN" sz="1200" i="1" dirty="0" smtClean="0">
                                        <a:latin typeface="Cambria Math" panose="02040503050406030204" pitchFamily="18" charset="0"/>
                                      </a:rPr>
                                      <m:t>−</m:t>
                                    </m:r>
                                    <m:r>
                                      <a:rPr lang="en-US" sz="1200" b="0" i="1" dirty="0" smtClean="0">
                                        <a:latin typeface="Cambria Math" panose="02040503050406030204" pitchFamily="18" charset="0"/>
                                      </a:rPr>
                                      <m:t>10.86</m:t>
                                    </m:r>
                                  </m:num>
                                  <m:den>
                                    <m:r>
                                      <a:rPr lang="en-US" sz="1200" b="0" i="1" dirty="0" smtClean="0">
                                        <a:latin typeface="Cambria Math" panose="02040503050406030204" pitchFamily="18" charset="0"/>
                                      </a:rPr>
                                      <m:t>7.96</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US" sz="1200" b="1" i="1" dirty="0" smtClean="0">
                                    <a:latin typeface="Cambria Math" panose="02040503050406030204" pitchFamily="18" charset="0"/>
                                  </a:rPr>
                                  <m:t>𝟎</m:t>
                                </m:r>
                                <m:r>
                                  <a:rPr lang="en-US" sz="1200" b="1" i="1" dirty="0" smtClean="0">
                                    <a:latin typeface="Cambria Math" panose="02040503050406030204" pitchFamily="18" charset="0"/>
                                  </a:rPr>
                                  <m:t>.</m:t>
                                </m:r>
                                <m:r>
                                  <a:rPr lang="en-US" sz="1200" b="1" i="1" dirty="0" smtClean="0">
                                    <a:latin typeface="Cambria Math" panose="02040503050406030204" pitchFamily="18" charset="0"/>
                                  </a:rPr>
                                  <m:t>𝟔𝟏</m:t>
                                </m:r>
                              </m:oMath>
                            </m:oMathPara>
                          </a14:m>
                          <a:endParaRPr lang="en-IN" sz="1200" dirty="0"/>
                        </a:p>
                      </a:txBody>
                      <a:tcPr marL="79449" marR="79449" marT="39724" marB="39724" anchor="ctr">
                        <a:lnL>
                          <a:noFill/>
                        </a:lnL>
                        <a:lnR>
                          <a:noFill/>
                        </a:lnR>
                        <a:lnT>
                          <a:noFill/>
                        </a:lnT>
                        <a:lnB>
                          <a:noFill/>
                        </a:lnB>
                      </a:tcPr>
                    </a:tc>
                    <a:extLst>
                      <a:ext uri="{0D108BD9-81ED-4DB2-BD59-A6C34878D82A}">
                        <a16:rowId xmlns:a16="http://schemas.microsoft.com/office/drawing/2014/main" val="2496855981"/>
                      </a:ext>
                    </a:extLst>
                  </a:tr>
                  <a:tr h="386176">
                    <a:tc>
                      <a:txBody>
                        <a:bodyPr/>
                        <a:lstStyle/>
                        <a:p>
                          <a:r>
                            <a:rPr lang="en-IN" sz="1200"/>
                            <a:t>7</a:t>
                          </a:r>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2</m:t>
                                    </m:r>
                                    <m:r>
                                      <a:rPr lang="en-IN" sz="1200" i="1" dirty="0" smtClean="0">
                                        <a:latin typeface="Cambria Math" panose="02040503050406030204" pitchFamily="18" charset="0"/>
                                      </a:rPr>
                                      <m:t>−3.29</m:t>
                                    </m:r>
                                  </m:num>
                                  <m:den>
                                    <m:r>
                                      <a:rPr lang="en-IN" sz="1200" i="1" dirty="0" smtClean="0">
                                        <a:latin typeface="Cambria Math" panose="02040503050406030204" pitchFamily="18" charset="0"/>
                                      </a:rPr>
                                      <m:t>1.11</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𝟏𝟔</m:t>
                                </m:r>
                              </m:oMath>
                            </m:oMathPara>
                          </a14:m>
                          <a:endParaRPr lang="en-IN" sz="1200" b="1"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1100</m:t>
                                    </m:r>
                                    <m:r>
                                      <a:rPr lang="en-IN" sz="1200" i="1" dirty="0" smtClean="0">
                                        <a:latin typeface="Cambria Math" panose="02040503050406030204" pitchFamily="18" charset="0"/>
                                      </a:rPr>
                                      <m:t>−</m:t>
                                    </m:r>
                                    <m:r>
                                      <a:rPr lang="en-US" sz="1200" b="0" i="1" dirty="0" smtClean="0">
                                        <a:latin typeface="Cambria Math" panose="02040503050406030204" pitchFamily="18" charset="0"/>
                                      </a:rPr>
                                      <m:t>1600</m:t>
                                    </m:r>
                                  </m:num>
                                  <m:den>
                                    <m:r>
                                      <a:rPr lang="en-US" sz="1200" b="0" i="1" dirty="0" smtClean="0">
                                        <a:latin typeface="Cambria Math" panose="02040503050406030204" pitchFamily="18" charset="0"/>
                                      </a:rPr>
                                      <m:t>357.77</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𝟒𝟎</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1</m:t>
                                    </m:r>
                                    <m:r>
                                      <a:rPr lang="en-IN" sz="1200" i="1" dirty="0" smtClean="0">
                                        <a:latin typeface="Cambria Math" panose="02040503050406030204" pitchFamily="18" charset="0"/>
                                      </a:rPr>
                                      <m:t>−</m:t>
                                    </m:r>
                                    <m:r>
                                      <a:rPr lang="en-US" sz="1200" b="0" i="1" dirty="0" smtClean="0">
                                        <a:latin typeface="Cambria Math" panose="02040503050406030204" pitchFamily="18" charset="0"/>
                                      </a:rPr>
                                      <m:t>2.14</m:t>
                                    </m:r>
                                  </m:num>
                                  <m:den>
                                    <m:r>
                                      <a:rPr lang="en-US" sz="1200" b="0" i="1" dirty="0" smtClean="0">
                                        <a:latin typeface="Cambria Math" panose="02040503050406030204" pitchFamily="18" charset="0"/>
                                      </a:rPr>
                                      <m:t>0.90</m:t>
                                    </m:r>
                                  </m:den>
                                </m:f>
                                <m:r>
                                  <a:rPr lang="en-IN" sz="1200" i="1" dirty="0" smtClean="0">
                                    <a:latin typeface="Cambria Math" panose="02040503050406030204" pitchFamily="18" charset="0"/>
                                  </a:rPr>
                                  <m:t>= </m:t>
                                </m:r>
                                <m:r>
                                  <a:rPr lang="en-IN" sz="1200" b="1" i="1" dirty="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𝟐𝟔</m:t>
                                </m:r>
                              </m:oMath>
                            </m:oMathPara>
                          </a14:m>
                          <a:endParaRPr lang="en-IN" sz="1200" dirty="0"/>
                        </a:p>
                      </a:txBody>
                      <a:tcPr marL="79449" marR="79449" marT="39724" marB="39724" anchor="ctr">
                        <a:lnL>
                          <a:noFill/>
                        </a:lnL>
                        <a:lnR>
                          <a:noFill/>
                        </a:lnR>
                        <a:lnT>
                          <a:noFill/>
                        </a:lnT>
                        <a:lnB>
                          <a:noFill/>
                        </a:lnB>
                      </a:tcPr>
                    </a:tc>
                    <a:tc>
                      <a:txBody>
                        <a:bodyPr/>
                        <a:lstStyle/>
                        <a:p>
                          <a:pPr/>
                          <a14:m>
                            <m:oMathPara xmlns:m="http://schemas.openxmlformats.org/officeDocument/2006/math">
                              <m:oMathParaPr>
                                <m:jc m:val="centerGroup"/>
                              </m:oMathParaPr>
                              <m:oMath xmlns:m="http://schemas.openxmlformats.org/officeDocument/2006/math">
                                <m:f>
                                  <m:fPr>
                                    <m:ctrlPr>
                                      <a:rPr lang="en-IN" sz="1200" i="1" dirty="0" smtClean="0">
                                        <a:latin typeface="Cambria Math" panose="02040503050406030204" pitchFamily="18" charset="0"/>
                                      </a:rPr>
                                    </m:ctrlPr>
                                  </m:fPr>
                                  <m:num>
                                    <m:r>
                                      <a:rPr lang="en-US" sz="1200" b="0" i="1" dirty="0" smtClean="0">
                                        <a:latin typeface="Cambria Math" panose="02040503050406030204" pitchFamily="18" charset="0"/>
                                      </a:rPr>
                                      <m:t>25</m:t>
                                    </m:r>
                                    <m:r>
                                      <a:rPr lang="en-IN" sz="1200" i="1" dirty="0" smtClean="0">
                                        <a:latin typeface="Cambria Math" panose="02040503050406030204" pitchFamily="18" charset="0"/>
                                      </a:rPr>
                                      <m:t>−</m:t>
                                    </m:r>
                                    <m:r>
                                      <a:rPr lang="en-US" sz="1200" b="0" i="1" dirty="0" smtClean="0">
                                        <a:latin typeface="Cambria Math" panose="02040503050406030204" pitchFamily="18" charset="0"/>
                                      </a:rPr>
                                      <m:t>10.86</m:t>
                                    </m:r>
                                  </m:num>
                                  <m:den>
                                    <m:r>
                                      <a:rPr lang="en-US" sz="1200" b="0" i="1" dirty="0" smtClean="0">
                                        <a:latin typeface="Cambria Math" panose="02040503050406030204" pitchFamily="18" charset="0"/>
                                      </a:rPr>
                                      <m:t>7.96</m:t>
                                    </m:r>
                                  </m:den>
                                </m:f>
                                <m:r>
                                  <a:rPr lang="en-IN" sz="1200" i="1" dirty="0" smtClean="0">
                                    <a:latin typeface="Cambria Math" panose="02040503050406030204" pitchFamily="18" charset="0"/>
                                  </a:rPr>
                                  <m:t>=</m:t>
                                </m:r>
                                <m:r>
                                  <a:rPr lang="en-US" sz="1200" b="1" i="1" dirty="0" smtClean="0">
                                    <a:latin typeface="Cambria Math" panose="02040503050406030204" pitchFamily="18" charset="0"/>
                                  </a:rPr>
                                  <m:t>𝟏</m:t>
                                </m:r>
                                <m:r>
                                  <a:rPr lang="en-US" sz="1200" b="1" i="1" dirty="0" smtClean="0">
                                    <a:latin typeface="Cambria Math" panose="02040503050406030204" pitchFamily="18" charset="0"/>
                                  </a:rPr>
                                  <m:t>.</m:t>
                                </m:r>
                                <m:r>
                                  <a:rPr lang="en-US" sz="1200" b="1" i="1" dirty="0" smtClean="0">
                                    <a:latin typeface="Cambria Math" panose="02040503050406030204" pitchFamily="18" charset="0"/>
                                  </a:rPr>
                                  <m:t>𝟕𝟖</m:t>
                                </m:r>
                              </m:oMath>
                            </m:oMathPara>
                          </a14:m>
                          <a:endParaRPr lang="en-IN" sz="1200" dirty="0"/>
                        </a:p>
                      </a:txBody>
                      <a:tcPr marL="79449" marR="79449" marT="39724" marB="39724" anchor="ctr">
                        <a:lnL>
                          <a:noFill/>
                        </a:lnL>
                        <a:lnR>
                          <a:noFill/>
                        </a:lnR>
                        <a:lnT>
                          <a:noFill/>
                        </a:lnT>
                        <a:lnB>
                          <a:noFill/>
                        </a:lnB>
                      </a:tcPr>
                    </a:tc>
                    <a:extLst>
                      <a:ext uri="{0D108BD9-81ED-4DB2-BD59-A6C34878D82A}">
                        <a16:rowId xmlns:a16="http://schemas.microsoft.com/office/drawing/2014/main" val="2727316304"/>
                      </a:ext>
                    </a:extLst>
                  </a:tr>
                </a:tbl>
              </a:graphicData>
            </a:graphic>
          </p:graphicFrame>
        </mc:Choice>
        <mc:Fallback xmlns="">
          <p:graphicFrame>
            <p:nvGraphicFramePr>
              <p:cNvPr id="2" name="Table 1">
                <a:extLst>
                  <a:ext uri="{FF2B5EF4-FFF2-40B4-BE49-F238E27FC236}">
                    <a16:creationId xmlns:a16="http://schemas.microsoft.com/office/drawing/2014/main" id="{A80A17D5-1BEE-AD07-4761-F1A1F136043D}"/>
                  </a:ext>
                </a:extLst>
              </p:cNvPr>
              <p:cNvGraphicFramePr>
                <a:graphicFrameLocks noGrp="1"/>
              </p:cNvGraphicFramePr>
              <p:nvPr>
                <p:extLst>
                  <p:ext uri="{D42A27DB-BD31-4B8C-83A1-F6EECF244321}">
                    <p14:modId xmlns:p14="http://schemas.microsoft.com/office/powerpoint/2010/main" val="3335713272"/>
                  </p:ext>
                </p:extLst>
              </p:nvPr>
            </p:nvGraphicFramePr>
            <p:xfrm>
              <a:off x="643635" y="1111747"/>
              <a:ext cx="7335112" cy="3236990"/>
            </p:xfrm>
            <a:graphic>
              <a:graphicData uri="http://schemas.openxmlformats.org/drawingml/2006/table">
                <a:tbl>
                  <a:tblPr/>
                  <a:tblGrid>
                    <a:gridCol w="377921">
                      <a:extLst>
                        <a:ext uri="{9D8B030D-6E8A-4147-A177-3AD203B41FA5}">
                          <a16:colId xmlns:a16="http://schemas.microsoft.com/office/drawing/2014/main" val="4142267115"/>
                        </a:ext>
                      </a:extLst>
                    </a:gridCol>
                    <a:gridCol w="1523064">
                      <a:extLst>
                        <a:ext uri="{9D8B030D-6E8A-4147-A177-3AD203B41FA5}">
                          <a16:colId xmlns:a16="http://schemas.microsoft.com/office/drawing/2014/main" val="615505096"/>
                        </a:ext>
                      </a:extLst>
                    </a:gridCol>
                    <a:gridCol w="1848313">
                      <a:extLst>
                        <a:ext uri="{9D8B030D-6E8A-4147-A177-3AD203B41FA5}">
                          <a16:colId xmlns:a16="http://schemas.microsoft.com/office/drawing/2014/main" val="105848702"/>
                        </a:ext>
                      </a:extLst>
                    </a:gridCol>
                    <a:gridCol w="1523064">
                      <a:extLst>
                        <a:ext uri="{9D8B030D-6E8A-4147-A177-3AD203B41FA5}">
                          <a16:colId xmlns:a16="http://schemas.microsoft.com/office/drawing/2014/main" val="853876280"/>
                        </a:ext>
                      </a:extLst>
                    </a:gridCol>
                    <a:gridCol w="2062750">
                      <a:extLst>
                        <a:ext uri="{9D8B030D-6E8A-4147-A177-3AD203B41FA5}">
                          <a16:colId xmlns:a16="http://schemas.microsoft.com/office/drawing/2014/main" val="197061088"/>
                        </a:ext>
                      </a:extLst>
                    </a:gridCol>
                  </a:tblGrid>
                  <a:tr h="262328">
                    <a:tc>
                      <a:txBody>
                        <a:bodyPr/>
                        <a:lstStyle/>
                        <a:p>
                          <a:r>
                            <a:rPr lang="en-IN" sz="1200"/>
                            <a:t>ID</a:t>
                          </a:r>
                        </a:p>
                      </a:txBody>
                      <a:tcPr marL="79449" marR="79449" marT="39724" marB="39724" anchor="ctr">
                        <a:lnL>
                          <a:noFill/>
                        </a:lnL>
                        <a:lnR>
                          <a:noFill/>
                        </a:lnR>
                        <a:lnT>
                          <a:noFill/>
                        </a:lnT>
                        <a:lnB>
                          <a:noFill/>
                        </a:lnB>
                      </a:tcPr>
                    </a:tc>
                    <a:tc>
                      <a:txBody>
                        <a:bodyPr/>
                        <a:lstStyle/>
                        <a:p>
                          <a:r>
                            <a:rPr lang="en-IN" sz="1200"/>
                            <a:t>Rooms (Z)</a:t>
                          </a:r>
                        </a:p>
                      </a:txBody>
                      <a:tcPr marL="79449" marR="79449" marT="39724" marB="39724" anchor="ctr">
                        <a:lnL>
                          <a:noFill/>
                        </a:lnL>
                        <a:lnR>
                          <a:noFill/>
                        </a:lnR>
                        <a:lnT>
                          <a:noFill/>
                        </a:lnT>
                        <a:lnB>
                          <a:noFill/>
                        </a:lnB>
                      </a:tcPr>
                    </a:tc>
                    <a:tc>
                      <a:txBody>
                        <a:bodyPr/>
                        <a:lstStyle/>
                        <a:p>
                          <a:r>
                            <a:rPr lang="en-IN" sz="1200"/>
                            <a:t>Area (Z)</a:t>
                          </a:r>
                        </a:p>
                      </a:txBody>
                      <a:tcPr marL="79449" marR="79449" marT="39724" marB="39724" anchor="ctr">
                        <a:lnL>
                          <a:noFill/>
                        </a:lnL>
                        <a:lnR>
                          <a:noFill/>
                        </a:lnR>
                        <a:lnT>
                          <a:noFill/>
                        </a:lnT>
                        <a:lnB>
                          <a:noFill/>
                        </a:lnB>
                      </a:tcPr>
                    </a:tc>
                    <a:tc>
                      <a:txBody>
                        <a:bodyPr/>
                        <a:lstStyle/>
                        <a:p>
                          <a:r>
                            <a:rPr lang="en-IN" sz="1200"/>
                            <a:t>Bathrooms (Z)</a:t>
                          </a:r>
                        </a:p>
                      </a:txBody>
                      <a:tcPr marL="79449" marR="79449" marT="39724" marB="39724" anchor="ctr">
                        <a:lnL>
                          <a:noFill/>
                        </a:lnL>
                        <a:lnR>
                          <a:noFill/>
                        </a:lnR>
                        <a:lnT>
                          <a:noFill/>
                        </a:lnT>
                        <a:lnB>
                          <a:noFill/>
                        </a:lnB>
                      </a:tcPr>
                    </a:tc>
                    <a:tc>
                      <a:txBody>
                        <a:bodyPr/>
                        <a:lstStyle/>
                        <a:p>
                          <a:r>
                            <a:rPr lang="en-IN" sz="1200"/>
                            <a:t>Age (Z)</a:t>
                          </a:r>
                        </a:p>
                      </a:txBody>
                      <a:tcPr marL="79449" marR="79449" marT="39724" marB="39724" anchor="ctr">
                        <a:lnL>
                          <a:noFill/>
                        </a:lnL>
                        <a:lnR>
                          <a:noFill/>
                        </a:lnR>
                        <a:lnT>
                          <a:noFill/>
                        </a:lnT>
                        <a:lnB>
                          <a:noFill/>
                        </a:lnB>
                      </a:tcPr>
                    </a:tc>
                    <a:extLst>
                      <a:ext uri="{0D108BD9-81ED-4DB2-BD59-A6C34878D82A}">
                        <a16:rowId xmlns:a16="http://schemas.microsoft.com/office/drawing/2014/main" val="2396308827"/>
                      </a:ext>
                    </a:extLst>
                  </a:tr>
                  <a:tr h="426730">
                    <a:tc>
                      <a:txBody>
                        <a:bodyPr/>
                        <a:lstStyle/>
                        <a:p>
                          <a:r>
                            <a:rPr lang="en-IN" sz="1200"/>
                            <a:t>1</a:t>
                          </a:r>
                        </a:p>
                      </a:txBody>
                      <a:tcPr marL="79449" marR="79449" marT="39724" marB="39724" anchor="ctr">
                        <a:lnL>
                          <a:noFill/>
                        </a:lnL>
                        <a:lnR>
                          <a:noFill/>
                        </a:lnR>
                        <a:lnT>
                          <a:noFill/>
                        </a:lnT>
                        <a:lnB>
                          <a:noFill/>
                        </a:lnB>
                      </a:tcPr>
                    </a:tc>
                    <a:tc>
                      <a:txBody>
                        <a:bodyPr/>
                        <a:lstStyle/>
                        <a:p>
                          <a:endParaRPr lang="en-US"/>
                        </a:p>
                      </a:txBody>
                      <a:tcPr marL="79449" marR="79449" marT="39724" marB="39724" anchor="ctr">
                        <a:lnL>
                          <a:noFill/>
                        </a:lnL>
                        <a:lnR>
                          <a:noFill/>
                        </a:lnR>
                        <a:lnT>
                          <a:noFill/>
                        </a:lnT>
                        <a:lnB>
                          <a:noFill/>
                        </a:lnB>
                        <a:blipFill>
                          <a:blip r:embed="rId3"/>
                          <a:stretch>
                            <a:fillRect l="-25000" t="-66667" r="-357500" b="-615152"/>
                          </a:stretch>
                        </a:blipFill>
                      </a:tcPr>
                    </a:tc>
                    <a:tc>
                      <a:txBody>
                        <a:bodyPr/>
                        <a:lstStyle/>
                        <a:p>
                          <a:endParaRPr lang="en-US"/>
                        </a:p>
                      </a:txBody>
                      <a:tcPr marL="79449" marR="79449" marT="39724" marB="39724" anchor="ctr">
                        <a:lnL>
                          <a:noFill/>
                        </a:lnL>
                        <a:lnR>
                          <a:noFill/>
                        </a:lnR>
                        <a:lnT>
                          <a:noFill/>
                        </a:lnT>
                        <a:lnB>
                          <a:noFill/>
                        </a:lnB>
                        <a:blipFill>
                          <a:blip r:embed="rId3"/>
                          <a:stretch>
                            <a:fillRect l="-102740" t="-66667" r="-193836" b="-615152"/>
                          </a:stretch>
                        </a:blipFill>
                      </a:tcPr>
                    </a:tc>
                    <a:tc>
                      <a:txBody>
                        <a:bodyPr/>
                        <a:lstStyle/>
                        <a:p>
                          <a:endParaRPr lang="en-US"/>
                        </a:p>
                      </a:txBody>
                      <a:tcPr marL="79449" marR="79449" marT="39724" marB="39724" anchor="ctr">
                        <a:lnL>
                          <a:noFill/>
                        </a:lnL>
                        <a:lnR>
                          <a:noFill/>
                        </a:lnR>
                        <a:lnT>
                          <a:noFill/>
                        </a:lnT>
                        <a:lnB>
                          <a:noFill/>
                        </a:lnB>
                        <a:blipFill>
                          <a:blip r:embed="rId3"/>
                          <a:stretch>
                            <a:fillRect l="-246667" t="-66667" r="-135833" b="-615152"/>
                          </a:stretch>
                        </a:blipFill>
                      </a:tcPr>
                    </a:tc>
                    <a:tc>
                      <a:txBody>
                        <a:bodyPr/>
                        <a:lstStyle/>
                        <a:p>
                          <a:endParaRPr lang="en-US"/>
                        </a:p>
                      </a:txBody>
                      <a:tcPr marL="79449" marR="79449" marT="39724" marB="39724" anchor="ctr">
                        <a:lnL>
                          <a:noFill/>
                        </a:lnL>
                        <a:lnR>
                          <a:noFill/>
                        </a:lnR>
                        <a:lnT>
                          <a:noFill/>
                        </a:lnT>
                        <a:lnB>
                          <a:noFill/>
                        </a:lnB>
                        <a:blipFill>
                          <a:blip r:embed="rId3"/>
                          <a:stretch>
                            <a:fillRect l="-255215" t="-66667" b="-615152"/>
                          </a:stretch>
                        </a:blipFill>
                      </a:tcPr>
                    </a:tc>
                    <a:extLst>
                      <a:ext uri="{0D108BD9-81ED-4DB2-BD59-A6C34878D82A}">
                        <a16:rowId xmlns:a16="http://schemas.microsoft.com/office/drawing/2014/main" val="1321461800"/>
                      </a:ext>
                    </a:extLst>
                  </a:tr>
                  <a:tr h="426730">
                    <a:tc>
                      <a:txBody>
                        <a:bodyPr/>
                        <a:lstStyle/>
                        <a:p>
                          <a:r>
                            <a:rPr lang="en-IN" sz="1200"/>
                            <a:t>2</a:t>
                          </a:r>
                        </a:p>
                      </a:txBody>
                      <a:tcPr marL="79449" marR="79449" marT="39724" marB="39724" anchor="ctr">
                        <a:lnL>
                          <a:noFill/>
                        </a:lnL>
                        <a:lnR>
                          <a:noFill/>
                        </a:lnR>
                        <a:lnT>
                          <a:noFill/>
                        </a:lnT>
                        <a:lnB>
                          <a:noFill/>
                        </a:lnB>
                      </a:tcPr>
                    </a:tc>
                    <a:tc>
                      <a:txBody>
                        <a:bodyPr/>
                        <a:lstStyle/>
                        <a:p>
                          <a:endParaRPr lang="en-US"/>
                        </a:p>
                      </a:txBody>
                      <a:tcPr marL="79449" marR="79449" marT="39724" marB="39724" anchor="ctr">
                        <a:lnL>
                          <a:noFill/>
                        </a:lnL>
                        <a:lnR>
                          <a:noFill/>
                        </a:lnR>
                        <a:lnT>
                          <a:noFill/>
                        </a:lnT>
                        <a:lnB>
                          <a:noFill/>
                        </a:lnB>
                        <a:blipFill>
                          <a:blip r:embed="rId3"/>
                          <a:stretch>
                            <a:fillRect l="-25000" t="-161765" r="-357500" b="-497059"/>
                          </a:stretch>
                        </a:blipFill>
                      </a:tcPr>
                    </a:tc>
                    <a:tc>
                      <a:txBody>
                        <a:bodyPr/>
                        <a:lstStyle/>
                        <a:p>
                          <a:endParaRPr lang="en-US"/>
                        </a:p>
                      </a:txBody>
                      <a:tcPr marL="79449" marR="79449" marT="39724" marB="39724" anchor="ctr">
                        <a:lnL>
                          <a:noFill/>
                        </a:lnL>
                        <a:lnR>
                          <a:noFill/>
                        </a:lnR>
                        <a:lnT>
                          <a:noFill/>
                        </a:lnT>
                        <a:lnB>
                          <a:noFill/>
                        </a:lnB>
                        <a:blipFill>
                          <a:blip r:embed="rId3"/>
                          <a:stretch>
                            <a:fillRect l="-102740" t="-161765" r="-193836" b="-497059"/>
                          </a:stretch>
                        </a:blipFill>
                      </a:tcPr>
                    </a:tc>
                    <a:tc>
                      <a:txBody>
                        <a:bodyPr/>
                        <a:lstStyle/>
                        <a:p>
                          <a:endParaRPr lang="en-US"/>
                        </a:p>
                      </a:txBody>
                      <a:tcPr marL="79449" marR="79449" marT="39724" marB="39724" anchor="ctr">
                        <a:lnL>
                          <a:noFill/>
                        </a:lnL>
                        <a:lnR>
                          <a:noFill/>
                        </a:lnR>
                        <a:lnT>
                          <a:noFill/>
                        </a:lnT>
                        <a:lnB>
                          <a:noFill/>
                        </a:lnB>
                        <a:blipFill>
                          <a:blip r:embed="rId3"/>
                          <a:stretch>
                            <a:fillRect l="-246667" t="-161765" r="-135833" b="-497059"/>
                          </a:stretch>
                        </a:blipFill>
                      </a:tcPr>
                    </a:tc>
                    <a:tc>
                      <a:txBody>
                        <a:bodyPr/>
                        <a:lstStyle/>
                        <a:p>
                          <a:endParaRPr lang="en-US"/>
                        </a:p>
                      </a:txBody>
                      <a:tcPr marL="79449" marR="79449" marT="39724" marB="39724" anchor="ctr">
                        <a:lnL>
                          <a:noFill/>
                        </a:lnL>
                        <a:lnR>
                          <a:noFill/>
                        </a:lnR>
                        <a:lnT>
                          <a:noFill/>
                        </a:lnT>
                        <a:lnB>
                          <a:noFill/>
                        </a:lnB>
                        <a:blipFill>
                          <a:blip r:embed="rId3"/>
                          <a:stretch>
                            <a:fillRect l="-255215" t="-161765" b="-497059"/>
                          </a:stretch>
                        </a:blipFill>
                      </a:tcPr>
                    </a:tc>
                    <a:extLst>
                      <a:ext uri="{0D108BD9-81ED-4DB2-BD59-A6C34878D82A}">
                        <a16:rowId xmlns:a16="http://schemas.microsoft.com/office/drawing/2014/main" val="1662691271"/>
                      </a:ext>
                    </a:extLst>
                  </a:tr>
                  <a:tr h="422983">
                    <a:tc>
                      <a:txBody>
                        <a:bodyPr/>
                        <a:lstStyle/>
                        <a:p>
                          <a:r>
                            <a:rPr lang="en-IN" sz="1200" dirty="0"/>
                            <a:t>3</a:t>
                          </a:r>
                        </a:p>
                      </a:txBody>
                      <a:tcPr marL="79449" marR="79449" marT="39724" marB="39724" anchor="ctr">
                        <a:lnL>
                          <a:noFill/>
                        </a:lnL>
                        <a:lnR>
                          <a:noFill/>
                        </a:lnR>
                        <a:lnT>
                          <a:noFill/>
                        </a:lnT>
                        <a:lnB>
                          <a:noFill/>
                        </a:lnB>
                      </a:tcPr>
                    </a:tc>
                    <a:tc>
                      <a:txBody>
                        <a:bodyPr/>
                        <a:lstStyle/>
                        <a:p>
                          <a:endParaRPr lang="en-US"/>
                        </a:p>
                      </a:txBody>
                      <a:tcPr marL="79449" marR="79449" marT="39724" marB="39724" anchor="ctr">
                        <a:lnL>
                          <a:noFill/>
                        </a:lnL>
                        <a:lnR>
                          <a:noFill/>
                        </a:lnR>
                        <a:lnT>
                          <a:noFill/>
                        </a:lnT>
                        <a:lnB>
                          <a:noFill/>
                        </a:lnB>
                        <a:blipFill>
                          <a:blip r:embed="rId3"/>
                          <a:stretch>
                            <a:fillRect l="-25000" t="-261765" r="-357500" b="-397059"/>
                          </a:stretch>
                        </a:blipFill>
                      </a:tcPr>
                    </a:tc>
                    <a:tc>
                      <a:txBody>
                        <a:bodyPr/>
                        <a:lstStyle/>
                        <a:p>
                          <a:endParaRPr lang="en-US"/>
                        </a:p>
                      </a:txBody>
                      <a:tcPr marL="79449" marR="79449" marT="39724" marB="39724" anchor="ctr">
                        <a:lnL>
                          <a:noFill/>
                        </a:lnL>
                        <a:lnR>
                          <a:noFill/>
                        </a:lnR>
                        <a:lnT>
                          <a:noFill/>
                        </a:lnT>
                        <a:lnB>
                          <a:noFill/>
                        </a:lnB>
                        <a:blipFill>
                          <a:blip r:embed="rId3"/>
                          <a:stretch>
                            <a:fillRect l="-102740" t="-261765" r="-193836" b="-397059"/>
                          </a:stretch>
                        </a:blipFill>
                      </a:tcPr>
                    </a:tc>
                    <a:tc>
                      <a:txBody>
                        <a:bodyPr/>
                        <a:lstStyle/>
                        <a:p>
                          <a:endParaRPr lang="en-US"/>
                        </a:p>
                      </a:txBody>
                      <a:tcPr marL="79449" marR="79449" marT="39724" marB="39724" anchor="ctr">
                        <a:lnL>
                          <a:noFill/>
                        </a:lnL>
                        <a:lnR>
                          <a:noFill/>
                        </a:lnR>
                        <a:lnT>
                          <a:noFill/>
                        </a:lnT>
                        <a:lnB>
                          <a:noFill/>
                        </a:lnB>
                        <a:blipFill>
                          <a:blip r:embed="rId3"/>
                          <a:stretch>
                            <a:fillRect l="-246667" t="-261765" r="-135833" b="-397059"/>
                          </a:stretch>
                        </a:blipFill>
                      </a:tcPr>
                    </a:tc>
                    <a:tc>
                      <a:txBody>
                        <a:bodyPr/>
                        <a:lstStyle/>
                        <a:p>
                          <a:endParaRPr lang="en-US"/>
                        </a:p>
                      </a:txBody>
                      <a:tcPr marL="79449" marR="79449" marT="39724" marB="39724" anchor="ctr">
                        <a:lnL>
                          <a:noFill/>
                        </a:lnL>
                        <a:lnR>
                          <a:noFill/>
                        </a:lnR>
                        <a:lnT>
                          <a:noFill/>
                        </a:lnT>
                        <a:lnB>
                          <a:noFill/>
                        </a:lnB>
                        <a:blipFill>
                          <a:blip r:embed="rId3"/>
                          <a:stretch>
                            <a:fillRect l="-255215" t="-261765" b="-397059"/>
                          </a:stretch>
                        </a:blipFill>
                      </a:tcPr>
                    </a:tc>
                    <a:extLst>
                      <a:ext uri="{0D108BD9-81ED-4DB2-BD59-A6C34878D82A}">
                        <a16:rowId xmlns:a16="http://schemas.microsoft.com/office/drawing/2014/main" val="2803092238"/>
                      </a:ext>
                    </a:extLst>
                  </a:tr>
                  <a:tr h="425523">
                    <a:tc>
                      <a:txBody>
                        <a:bodyPr/>
                        <a:lstStyle/>
                        <a:p>
                          <a:r>
                            <a:rPr lang="en-IN" sz="1200"/>
                            <a:t>4</a:t>
                          </a:r>
                        </a:p>
                      </a:txBody>
                      <a:tcPr marL="79449" marR="79449" marT="39724" marB="39724" anchor="ctr">
                        <a:lnL>
                          <a:noFill/>
                        </a:lnL>
                        <a:lnR>
                          <a:noFill/>
                        </a:lnR>
                        <a:lnT>
                          <a:noFill/>
                        </a:lnT>
                        <a:lnB>
                          <a:noFill/>
                        </a:lnB>
                      </a:tcPr>
                    </a:tc>
                    <a:tc>
                      <a:txBody>
                        <a:bodyPr/>
                        <a:lstStyle/>
                        <a:p>
                          <a:endParaRPr lang="en-US"/>
                        </a:p>
                      </a:txBody>
                      <a:tcPr marL="79449" marR="79449" marT="39724" marB="39724" anchor="ctr">
                        <a:lnL>
                          <a:noFill/>
                        </a:lnL>
                        <a:lnR>
                          <a:noFill/>
                        </a:lnR>
                        <a:lnT>
                          <a:noFill/>
                        </a:lnT>
                        <a:lnB>
                          <a:noFill/>
                        </a:lnB>
                        <a:blipFill>
                          <a:blip r:embed="rId3"/>
                          <a:stretch>
                            <a:fillRect l="-25000" t="-372727" r="-357500" b="-309091"/>
                          </a:stretch>
                        </a:blipFill>
                      </a:tcPr>
                    </a:tc>
                    <a:tc>
                      <a:txBody>
                        <a:bodyPr/>
                        <a:lstStyle/>
                        <a:p>
                          <a:endParaRPr lang="en-US"/>
                        </a:p>
                      </a:txBody>
                      <a:tcPr marL="79449" marR="79449" marT="39724" marB="39724" anchor="ctr">
                        <a:lnL>
                          <a:noFill/>
                        </a:lnL>
                        <a:lnR>
                          <a:noFill/>
                        </a:lnR>
                        <a:lnT>
                          <a:noFill/>
                        </a:lnT>
                        <a:lnB>
                          <a:noFill/>
                        </a:lnB>
                        <a:blipFill>
                          <a:blip r:embed="rId3"/>
                          <a:stretch>
                            <a:fillRect l="-102740" t="-372727" r="-193836" b="-309091"/>
                          </a:stretch>
                        </a:blipFill>
                      </a:tcPr>
                    </a:tc>
                    <a:tc>
                      <a:txBody>
                        <a:bodyPr/>
                        <a:lstStyle/>
                        <a:p>
                          <a:endParaRPr lang="en-US"/>
                        </a:p>
                      </a:txBody>
                      <a:tcPr marL="79449" marR="79449" marT="39724" marB="39724" anchor="ctr">
                        <a:lnL>
                          <a:noFill/>
                        </a:lnL>
                        <a:lnR>
                          <a:noFill/>
                        </a:lnR>
                        <a:lnT>
                          <a:noFill/>
                        </a:lnT>
                        <a:lnB>
                          <a:noFill/>
                        </a:lnB>
                        <a:blipFill>
                          <a:blip r:embed="rId3"/>
                          <a:stretch>
                            <a:fillRect l="-246667" t="-372727" r="-135833" b="-309091"/>
                          </a:stretch>
                        </a:blipFill>
                      </a:tcPr>
                    </a:tc>
                    <a:tc>
                      <a:txBody>
                        <a:bodyPr/>
                        <a:lstStyle/>
                        <a:p>
                          <a:endParaRPr lang="en-US"/>
                        </a:p>
                      </a:txBody>
                      <a:tcPr marL="79449" marR="79449" marT="39724" marB="39724" anchor="ctr">
                        <a:lnL>
                          <a:noFill/>
                        </a:lnL>
                        <a:lnR>
                          <a:noFill/>
                        </a:lnR>
                        <a:lnT>
                          <a:noFill/>
                        </a:lnT>
                        <a:lnB>
                          <a:noFill/>
                        </a:lnB>
                        <a:blipFill>
                          <a:blip r:embed="rId3"/>
                          <a:stretch>
                            <a:fillRect l="-255215" t="-372727" b="-309091"/>
                          </a:stretch>
                        </a:blipFill>
                      </a:tcPr>
                    </a:tc>
                    <a:extLst>
                      <a:ext uri="{0D108BD9-81ED-4DB2-BD59-A6C34878D82A}">
                        <a16:rowId xmlns:a16="http://schemas.microsoft.com/office/drawing/2014/main" val="3573265367"/>
                      </a:ext>
                    </a:extLst>
                  </a:tr>
                  <a:tr h="422983">
                    <a:tc>
                      <a:txBody>
                        <a:bodyPr/>
                        <a:lstStyle/>
                        <a:p>
                          <a:r>
                            <a:rPr lang="en-IN" sz="1200"/>
                            <a:t>5</a:t>
                          </a:r>
                        </a:p>
                      </a:txBody>
                      <a:tcPr marL="79449" marR="79449" marT="39724" marB="39724" anchor="ctr">
                        <a:lnL>
                          <a:noFill/>
                        </a:lnL>
                        <a:lnR>
                          <a:noFill/>
                        </a:lnR>
                        <a:lnT>
                          <a:noFill/>
                        </a:lnT>
                        <a:lnB>
                          <a:noFill/>
                        </a:lnB>
                      </a:tcPr>
                    </a:tc>
                    <a:tc>
                      <a:txBody>
                        <a:bodyPr/>
                        <a:lstStyle/>
                        <a:p>
                          <a:endParaRPr lang="en-US"/>
                        </a:p>
                      </a:txBody>
                      <a:tcPr marL="79449" marR="79449" marT="39724" marB="39724" anchor="ctr">
                        <a:lnL>
                          <a:noFill/>
                        </a:lnL>
                        <a:lnR>
                          <a:noFill/>
                        </a:lnR>
                        <a:lnT>
                          <a:noFill/>
                        </a:lnT>
                        <a:lnB>
                          <a:noFill/>
                        </a:lnB>
                        <a:blipFill>
                          <a:blip r:embed="rId3"/>
                          <a:stretch>
                            <a:fillRect l="-25000" t="-458824" r="-357500" b="-200000"/>
                          </a:stretch>
                        </a:blipFill>
                      </a:tcPr>
                    </a:tc>
                    <a:tc>
                      <a:txBody>
                        <a:bodyPr/>
                        <a:lstStyle/>
                        <a:p>
                          <a:endParaRPr lang="en-US"/>
                        </a:p>
                      </a:txBody>
                      <a:tcPr marL="79449" marR="79449" marT="39724" marB="39724" anchor="ctr">
                        <a:lnL>
                          <a:noFill/>
                        </a:lnL>
                        <a:lnR>
                          <a:noFill/>
                        </a:lnR>
                        <a:lnT>
                          <a:noFill/>
                        </a:lnT>
                        <a:lnB>
                          <a:noFill/>
                        </a:lnB>
                        <a:blipFill>
                          <a:blip r:embed="rId3"/>
                          <a:stretch>
                            <a:fillRect l="-102740" t="-458824" r="-193836" b="-200000"/>
                          </a:stretch>
                        </a:blipFill>
                      </a:tcPr>
                    </a:tc>
                    <a:tc>
                      <a:txBody>
                        <a:bodyPr/>
                        <a:lstStyle/>
                        <a:p>
                          <a:endParaRPr lang="en-US"/>
                        </a:p>
                      </a:txBody>
                      <a:tcPr marL="79449" marR="79449" marT="39724" marB="39724" anchor="ctr">
                        <a:lnL>
                          <a:noFill/>
                        </a:lnL>
                        <a:lnR>
                          <a:noFill/>
                        </a:lnR>
                        <a:lnT>
                          <a:noFill/>
                        </a:lnT>
                        <a:lnB>
                          <a:noFill/>
                        </a:lnB>
                        <a:blipFill>
                          <a:blip r:embed="rId3"/>
                          <a:stretch>
                            <a:fillRect l="-246667" t="-458824" r="-135833" b="-200000"/>
                          </a:stretch>
                        </a:blipFill>
                      </a:tcPr>
                    </a:tc>
                    <a:tc>
                      <a:txBody>
                        <a:bodyPr/>
                        <a:lstStyle/>
                        <a:p>
                          <a:endParaRPr lang="en-US"/>
                        </a:p>
                      </a:txBody>
                      <a:tcPr marL="79449" marR="79449" marT="39724" marB="39724" anchor="ctr">
                        <a:lnL>
                          <a:noFill/>
                        </a:lnL>
                        <a:lnR>
                          <a:noFill/>
                        </a:lnR>
                        <a:lnT>
                          <a:noFill/>
                        </a:lnT>
                        <a:lnB>
                          <a:noFill/>
                        </a:lnB>
                        <a:blipFill>
                          <a:blip r:embed="rId3"/>
                          <a:stretch>
                            <a:fillRect l="-255215" t="-458824" b="-200000"/>
                          </a:stretch>
                        </a:blipFill>
                      </a:tcPr>
                    </a:tc>
                    <a:extLst>
                      <a:ext uri="{0D108BD9-81ED-4DB2-BD59-A6C34878D82A}">
                        <a16:rowId xmlns:a16="http://schemas.microsoft.com/office/drawing/2014/main" val="2929780665"/>
                      </a:ext>
                    </a:extLst>
                  </a:tr>
                  <a:tr h="422983">
                    <a:tc>
                      <a:txBody>
                        <a:bodyPr/>
                        <a:lstStyle/>
                        <a:p>
                          <a:r>
                            <a:rPr lang="en-IN" sz="1200"/>
                            <a:t>6</a:t>
                          </a:r>
                        </a:p>
                      </a:txBody>
                      <a:tcPr marL="79449" marR="79449" marT="39724" marB="39724" anchor="ctr">
                        <a:lnL>
                          <a:noFill/>
                        </a:lnL>
                        <a:lnR>
                          <a:noFill/>
                        </a:lnR>
                        <a:lnT>
                          <a:noFill/>
                        </a:lnT>
                        <a:lnB>
                          <a:noFill/>
                        </a:lnB>
                      </a:tcPr>
                    </a:tc>
                    <a:tc>
                      <a:txBody>
                        <a:bodyPr/>
                        <a:lstStyle/>
                        <a:p>
                          <a:endParaRPr lang="en-US"/>
                        </a:p>
                      </a:txBody>
                      <a:tcPr marL="79449" marR="79449" marT="39724" marB="39724" anchor="ctr">
                        <a:lnL>
                          <a:noFill/>
                        </a:lnL>
                        <a:lnR>
                          <a:noFill/>
                        </a:lnR>
                        <a:lnT>
                          <a:noFill/>
                        </a:lnT>
                        <a:lnB>
                          <a:noFill/>
                        </a:lnB>
                        <a:blipFill>
                          <a:blip r:embed="rId3"/>
                          <a:stretch>
                            <a:fillRect l="-25000" t="-575758" r="-357500" b="-106061"/>
                          </a:stretch>
                        </a:blipFill>
                      </a:tcPr>
                    </a:tc>
                    <a:tc>
                      <a:txBody>
                        <a:bodyPr/>
                        <a:lstStyle/>
                        <a:p>
                          <a:endParaRPr lang="en-US"/>
                        </a:p>
                      </a:txBody>
                      <a:tcPr marL="79449" marR="79449" marT="39724" marB="39724" anchor="ctr">
                        <a:lnL>
                          <a:noFill/>
                        </a:lnL>
                        <a:lnR>
                          <a:noFill/>
                        </a:lnR>
                        <a:lnT>
                          <a:noFill/>
                        </a:lnT>
                        <a:lnB>
                          <a:noFill/>
                        </a:lnB>
                        <a:blipFill>
                          <a:blip r:embed="rId3"/>
                          <a:stretch>
                            <a:fillRect l="-102740" t="-575758" r="-193836" b="-106061"/>
                          </a:stretch>
                        </a:blipFill>
                      </a:tcPr>
                    </a:tc>
                    <a:tc>
                      <a:txBody>
                        <a:bodyPr/>
                        <a:lstStyle/>
                        <a:p>
                          <a:endParaRPr lang="en-US"/>
                        </a:p>
                      </a:txBody>
                      <a:tcPr marL="79449" marR="79449" marT="39724" marB="39724" anchor="ctr">
                        <a:lnL>
                          <a:noFill/>
                        </a:lnL>
                        <a:lnR>
                          <a:noFill/>
                        </a:lnR>
                        <a:lnT>
                          <a:noFill/>
                        </a:lnT>
                        <a:lnB>
                          <a:noFill/>
                        </a:lnB>
                        <a:blipFill>
                          <a:blip r:embed="rId3"/>
                          <a:stretch>
                            <a:fillRect l="-246667" t="-575758" r="-135833" b="-106061"/>
                          </a:stretch>
                        </a:blipFill>
                      </a:tcPr>
                    </a:tc>
                    <a:tc>
                      <a:txBody>
                        <a:bodyPr/>
                        <a:lstStyle/>
                        <a:p>
                          <a:endParaRPr lang="en-US"/>
                        </a:p>
                      </a:txBody>
                      <a:tcPr marL="79449" marR="79449" marT="39724" marB="39724" anchor="ctr">
                        <a:lnL>
                          <a:noFill/>
                        </a:lnL>
                        <a:lnR>
                          <a:noFill/>
                        </a:lnR>
                        <a:lnT>
                          <a:noFill/>
                        </a:lnT>
                        <a:lnB>
                          <a:noFill/>
                        </a:lnB>
                        <a:blipFill>
                          <a:blip r:embed="rId3"/>
                          <a:stretch>
                            <a:fillRect l="-255215" t="-575758" b="-106061"/>
                          </a:stretch>
                        </a:blipFill>
                      </a:tcPr>
                    </a:tc>
                    <a:extLst>
                      <a:ext uri="{0D108BD9-81ED-4DB2-BD59-A6C34878D82A}">
                        <a16:rowId xmlns:a16="http://schemas.microsoft.com/office/drawing/2014/main" val="2496855981"/>
                      </a:ext>
                    </a:extLst>
                  </a:tr>
                  <a:tr h="426730">
                    <a:tc>
                      <a:txBody>
                        <a:bodyPr/>
                        <a:lstStyle/>
                        <a:p>
                          <a:r>
                            <a:rPr lang="en-IN" sz="1200"/>
                            <a:t>7</a:t>
                          </a:r>
                        </a:p>
                      </a:txBody>
                      <a:tcPr marL="79449" marR="79449" marT="39724" marB="39724" anchor="ctr">
                        <a:lnL>
                          <a:noFill/>
                        </a:lnL>
                        <a:lnR>
                          <a:noFill/>
                        </a:lnR>
                        <a:lnT>
                          <a:noFill/>
                        </a:lnT>
                        <a:lnB>
                          <a:noFill/>
                        </a:lnB>
                      </a:tcPr>
                    </a:tc>
                    <a:tc>
                      <a:txBody>
                        <a:bodyPr/>
                        <a:lstStyle/>
                        <a:p>
                          <a:endParaRPr lang="en-US"/>
                        </a:p>
                      </a:txBody>
                      <a:tcPr marL="79449" marR="79449" marT="39724" marB="39724" anchor="ctr">
                        <a:lnL>
                          <a:noFill/>
                        </a:lnL>
                        <a:lnR>
                          <a:noFill/>
                        </a:lnR>
                        <a:lnT>
                          <a:noFill/>
                        </a:lnT>
                        <a:lnB>
                          <a:noFill/>
                        </a:lnB>
                        <a:blipFill>
                          <a:blip r:embed="rId3"/>
                          <a:stretch>
                            <a:fillRect l="-25000" t="-655882" r="-357500" b="-2941"/>
                          </a:stretch>
                        </a:blipFill>
                      </a:tcPr>
                    </a:tc>
                    <a:tc>
                      <a:txBody>
                        <a:bodyPr/>
                        <a:lstStyle/>
                        <a:p>
                          <a:endParaRPr lang="en-US"/>
                        </a:p>
                      </a:txBody>
                      <a:tcPr marL="79449" marR="79449" marT="39724" marB="39724" anchor="ctr">
                        <a:lnL>
                          <a:noFill/>
                        </a:lnL>
                        <a:lnR>
                          <a:noFill/>
                        </a:lnR>
                        <a:lnT>
                          <a:noFill/>
                        </a:lnT>
                        <a:lnB>
                          <a:noFill/>
                        </a:lnB>
                        <a:blipFill>
                          <a:blip r:embed="rId3"/>
                          <a:stretch>
                            <a:fillRect l="-102740" t="-655882" r="-193836" b="-2941"/>
                          </a:stretch>
                        </a:blipFill>
                      </a:tcPr>
                    </a:tc>
                    <a:tc>
                      <a:txBody>
                        <a:bodyPr/>
                        <a:lstStyle/>
                        <a:p>
                          <a:endParaRPr lang="en-US"/>
                        </a:p>
                      </a:txBody>
                      <a:tcPr marL="79449" marR="79449" marT="39724" marB="39724" anchor="ctr">
                        <a:lnL>
                          <a:noFill/>
                        </a:lnL>
                        <a:lnR>
                          <a:noFill/>
                        </a:lnR>
                        <a:lnT>
                          <a:noFill/>
                        </a:lnT>
                        <a:lnB>
                          <a:noFill/>
                        </a:lnB>
                        <a:blipFill>
                          <a:blip r:embed="rId3"/>
                          <a:stretch>
                            <a:fillRect l="-246667" t="-655882" r="-135833" b="-2941"/>
                          </a:stretch>
                        </a:blipFill>
                      </a:tcPr>
                    </a:tc>
                    <a:tc>
                      <a:txBody>
                        <a:bodyPr/>
                        <a:lstStyle/>
                        <a:p>
                          <a:endParaRPr lang="en-US"/>
                        </a:p>
                      </a:txBody>
                      <a:tcPr marL="79449" marR="79449" marT="39724" marB="39724" anchor="ctr">
                        <a:lnL>
                          <a:noFill/>
                        </a:lnL>
                        <a:lnR>
                          <a:noFill/>
                        </a:lnR>
                        <a:lnT>
                          <a:noFill/>
                        </a:lnT>
                        <a:lnB>
                          <a:noFill/>
                        </a:lnB>
                        <a:blipFill>
                          <a:blip r:embed="rId3"/>
                          <a:stretch>
                            <a:fillRect l="-255215" t="-655882" b="-2941"/>
                          </a:stretch>
                        </a:blipFill>
                      </a:tcPr>
                    </a:tc>
                    <a:extLst>
                      <a:ext uri="{0D108BD9-81ED-4DB2-BD59-A6C34878D82A}">
                        <a16:rowId xmlns:a16="http://schemas.microsoft.com/office/drawing/2014/main" val="2727316304"/>
                      </a:ext>
                    </a:extLst>
                  </a:tr>
                </a:tbl>
              </a:graphicData>
            </a:graphic>
          </p:graphicFrame>
        </mc:Fallback>
      </mc:AlternateContent>
      <p:sp>
        <p:nvSpPr>
          <p:cNvPr id="3" name="TextBox 2">
            <a:extLst>
              <a:ext uri="{FF2B5EF4-FFF2-40B4-BE49-F238E27FC236}">
                <a16:creationId xmlns:a16="http://schemas.microsoft.com/office/drawing/2014/main" id="{1ECE307E-FA5E-48BE-CA2F-373D114AEB7F}"/>
              </a:ext>
            </a:extLst>
          </p:cNvPr>
          <p:cNvSpPr txBox="1"/>
          <p:nvPr/>
        </p:nvSpPr>
        <p:spPr>
          <a:xfrm>
            <a:off x="516834" y="4509328"/>
            <a:ext cx="3163045" cy="307777"/>
          </a:xfrm>
          <a:prstGeom prst="rect">
            <a:avLst/>
          </a:prstGeom>
          <a:noFill/>
        </p:spPr>
        <p:txBody>
          <a:bodyPr wrap="none" rtlCol="0">
            <a:spAutoFit/>
          </a:bodyPr>
          <a:lstStyle/>
          <a:p>
            <a:r>
              <a:rPr lang="en-US" dirty="0"/>
              <a:t>We denote this as Z Matrix and n = 7</a:t>
            </a:r>
          </a:p>
        </p:txBody>
      </p:sp>
    </p:spTree>
    <p:extLst>
      <p:ext uri="{BB962C8B-B14F-4D97-AF65-F5344CB8AC3E}">
        <p14:creationId xmlns:p14="http://schemas.microsoft.com/office/powerpoint/2010/main" val="1755554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Step 2: Computing the Covariance Matrix</a:t>
            </a:r>
            <a:endParaRPr dirty="0">
              <a:solidFill>
                <a:schemeClr val="tx1"/>
              </a:solidFill>
            </a:endParaRPr>
          </a:p>
        </p:txBody>
      </p:sp>
      <mc:AlternateContent xmlns:mc="http://schemas.openxmlformats.org/markup-compatibility/2006" xmlns:a14="http://schemas.microsoft.com/office/drawing/2010/main">
        <mc:Choice Requires="a14">
          <p:sp>
            <p:nvSpPr>
              <p:cNvPr id="131" name="Google Shape;131;p16"/>
              <p:cNvSpPr txBox="1">
                <a:spLocks noGrp="1"/>
              </p:cNvSpPr>
              <p:nvPr>
                <p:ph type="body" idx="1"/>
              </p:nvPr>
            </p:nvSpPr>
            <p:spPr>
              <a:xfrm>
                <a:off x="2187946" y="2510241"/>
                <a:ext cx="2974193" cy="1082919"/>
              </a:xfrm>
              <a:prstGeom prst="rect">
                <a:avLst/>
              </a:prstGeom>
            </p:spPr>
            <p:txBody>
              <a:bodyPr spcFirstLastPara="1" wrap="square" lIns="91425" tIns="91425" rIns="91425" bIns="91425" anchor="t" anchorCtr="0">
                <a:normAutofit fontScale="92500" lnSpcReduction="20000"/>
              </a:bodyPr>
              <a:lstStyle/>
              <a:p>
                <a:pPr marL="0" lvl="0" indent="0">
                  <a:buNone/>
                </a:pPr>
                <a:r>
                  <a:rPr lang="en-US" b="0" i="1" dirty="0">
                    <a:solidFill>
                      <a:schemeClr val="tx1"/>
                    </a:solidFill>
                    <a:latin typeface="Cambria Math" panose="02040503050406030204" pitchFamily="18" charset="0"/>
                  </a:rPr>
                  <a:t>To compute the Covariance Matrix C</a:t>
                </a:r>
              </a:p>
              <a:p>
                <a:pPr marL="0" lvl="0" indent="0">
                  <a:buNone/>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𝐶</m:t>
                      </m:r>
                      <m:r>
                        <a:rPr lang="en-US" b="0" i="1" dirty="0" smtClean="0">
                          <a:solidFill>
                            <a:schemeClr val="tx1"/>
                          </a:solidFill>
                          <a:latin typeface="Cambria Math" panose="02040503050406030204" pitchFamily="18" charset="0"/>
                        </a:rPr>
                        <m:t>= </m:t>
                      </m:r>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1</m:t>
                          </m:r>
                        </m:num>
                        <m:den>
                          <m:r>
                            <a:rPr lang="en-US" i="1" dirty="0">
                              <a:solidFill>
                                <a:schemeClr val="tx1"/>
                              </a:solidFill>
                              <a:latin typeface="Cambria Math" panose="02040503050406030204" pitchFamily="18" charset="0"/>
                            </a:rPr>
                            <m:t>𝑛</m:t>
                          </m:r>
                          <m:r>
                            <a:rPr lang="en-US" i="1" dirty="0">
                              <a:solidFill>
                                <a:schemeClr val="tx1"/>
                              </a:solidFill>
                              <a:latin typeface="Cambria Math" panose="02040503050406030204" pitchFamily="18" charset="0"/>
                            </a:rPr>
                            <m:t>−1</m:t>
                          </m:r>
                        </m:den>
                      </m:f>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𝑍</m:t>
                          </m:r>
                        </m:e>
                        <m:sup>
                          <m:r>
                            <a:rPr lang="en-US" b="0" i="1" dirty="0" smtClean="0">
                              <a:solidFill>
                                <a:schemeClr val="tx1"/>
                              </a:solidFill>
                              <a:latin typeface="Cambria Math" panose="02040503050406030204" pitchFamily="18" charset="0"/>
                            </a:rPr>
                            <m:t>𝑇</m:t>
                          </m:r>
                        </m:sup>
                      </m:sSup>
                      <m:r>
                        <a:rPr lang="en-US" b="0" i="1" dirty="0" smtClean="0">
                          <a:solidFill>
                            <a:schemeClr val="tx1"/>
                          </a:solidFill>
                          <a:latin typeface="Cambria Math" panose="02040503050406030204" pitchFamily="18" charset="0"/>
                        </a:rPr>
                        <m:t>𝑍</m:t>
                      </m:r>
                    </m:oMath>
                  </m:oMathPara>
                </a14:m>
                <a:endParaRPr lang="en-US" b="0" dirty="0">
                  <a:solidFill>
                    <a:schemeClr val="tx1"/>
                  </a:solidFill>
                </a:endParaRPr>
              </a:p>
              <a:p>
                <a:pPr marL="0" lvl="0" indent="0">
                  <a:buNone/>
                </a:pPr>
                <a:r>
                  <a:rPr lang="en-US" dirty="0">
                    <a:solidFill>
                      <a:schemeClr val="tx1"/>
                    </a:solidFill>
                  </a:rPr>
                  <a:t>Where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𝑍</m:t>
                        </m:r>
                      </m:e>
                      <m:sup>
                        <m:r>
                          <a:rPr lang="en-US" b="0" i="1" dirty="0" smtClean="0">
                            <a:solidFill>
                              <a:schemeClr val="tx1"/>
                            </a:solidFill>
                            <a:latin typeface="Cambria Math" panose="02040503050406030204" pitchFamily="18" charset="0"/>
                          </a:rPr>
                          <m:t>𝑇</m:t>
                        </m:r>
                      </m:sup>
                    </m:sSup>
                  </m:oMath>
                </a14:m>
                <a:r>
                  <a:rPr lang="en-US" dirty="0">
                    <a:solidFill>
                      <a:schemeClr val="tx1"/>
                    </a:solidFill>
                  </a:rPr>
                  <a:t> is the Transpose of Z</a:t>
                </a:r>
              </a:p>
            </p:txBody>
          </p:sp>
        </mc:Choice>
        <mc:Fallback xmlns="">
          <p:sp>
            <p:nvSpPr>
              <p:cNvPr id="131" name="Google Shape;131;p16"/>
              <p:cNvSpPr txBox="1">
                <a:spLocks noGrp="1" noRot="1" noChangeAspect="1" noMove="1" noResize="1" noEditPoints="1" noAdjustHandles="1" noChangeArrowheads="1" noChangeShapeType="1" noTextEdit="1"/>
              </p:cNvSpPr>
              <p:nvPr>
                <p:ph type="body" idx="1"/>
              </p:nvPr>
            </p:nvSpPr>
            <p:spPr>
              <a:xfrm>
                <a:off x="2187946" y="2510241"/>
                <a:ext cx="2974193" cy="1082919"/>
              </a:xfrm>
              <a:prstGeom prst="rect">
                <a:avLst/>
              </a:prstGeom>
              <a:blipFill>
                <a:blip r:embed="rId3"/>
                <a:stretch>
                  <a:fillRect l="-851"/>
                </a:stretch>
              </a:blipFill>
            </p:spPr>
            <p:txBody>
              <a:bodyPr/>
              <a:lstStyle/>
              <a:p>
                <a:r>
                  <a:rPr lang="en-US">
                    <a:noFill/>
                  </a:rPr>
                  <a:t> </a:t>
                </a:r>
              </a:p>
            </p:txBody>
          </p:sp>
        </mc:Fallback>
      </mc:AlternateContent>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4" name="TextBox 3">
            <a:extLst>
              <a:ext uri="{FF2B5EF4-FFF2-40B4-BE49-F238E27FC236}">
                <a16:creationId xmlns:a16="http://schemas.microsoft.com/office/drawing/2014/main" id="{ABA17C29-36A0-80E3-31FA-45EEF243EE4F}"/>
              </a:ext>
            </a:extLst>
          </p:cNvPr>
          <p:cNvSpPr txBox="1"/>
          <p:nvPr/>
        </p:nvSpPr>
        <p:spPr>
          <a:xfrm>
            <a:off x="1709499" y="4716375"/>
            <a:ext cx="4572000" cy="307777"/>
          </a:xfrm>
          <a:prstGeom prst="rect">
            <a:avLst/>
          </a:prstGeom>
          <a:noFill/>
        </p:spPr>
        <p:txBody>
          <a:bodyPr wrap="square">
            <a:spAutoFit/>
          </a:bodyPr>
          <a:lstStyle/>
          <a:p>
            <a:r>
              <a:rPr lang="en-IN" dirty="0"/>
              <a:t>Because the data is standardized, diagonal entries ≈ 1.</a:t>
            </a:r>
            <a:endParaRPr lang="en-US" dirty="0"/>
          </a:p>
        </p:txBody>
      </p:sp>
      <p:pic>
        <p:nvPicPr>
          <p:cNvPr id="6" name="Picture 5" descr="A number of numbers on a white background&#10;&#10;Description automatically generated">
            <a:extLst>
              <a:ext uri="{FF2B5EF4-FFF2-40B4-BE49-F238E27FC236}">
                <a16:creationId xmlns:a16="http://schemas.microsoft.com/office/drawing/2014/main" id="{AC909EE1-F3E5-3845-D2EF-8042C4550148}"/>
              </a:ext>
            </a:extLst>
          </p:cNvPr>
          <p:cNvPicPr>
            <a:picLocks noChangeAspect="1"/>
          </p:cNvPicPr>
          <p:nvPr/>
        </p:nvPicPr>
        <p:blipFill>
          <a:blip r:embed="rId4"/>
          <a:stretch>
            <a:fillRect/>
          </a:stretch>
        </p:blipFill>
        <p:spPr>
          <a:xfrm>
            <a:off x="2033338" y="803794"/>
            <a:ext cx="2974193" cy="1696546"/>
          </a:xfrm>
          <a:prstGeom prst="rect">
            <a:avLst/>
          </a:prstGeom>
        </p:spPr>
      </p:pic>
      <p:pic>
        <p:nvPicPr>
          <p:cNvPr id="8" name="Picture 7">
            <a:extLst>
              <a:ext uri="{FF2B5EF4-FFF2-40B4-BE49-F238E27FC236}">
                <a16:creationId xmlns:a16="http://schemas.microsoft.com/office/drawing/2014/main" id="{2E48BB53-C8B3-5B42-D1F4-E6400FFC6767}"/>
              </a:ext>
            </a:extLst>
          </p:cNvPr>
          <p:cNvPicPr>
            <a:picLocks noChangeAspect="1"/>
          </p:cNvPicPr>
          <p:nvPr/>
        </p:nvPicPr>
        <p:blipFill>
          <a:blip r:embed="rId5"/>
          <a:stretch>
            <a:fillRect/>
          </a:stretch>
        </p:blipFill>
        <p:spPr>
          <a:xfrm>
            <a:off x="1871121" y="3498113"/>
            <a:ext cx="3459161" cy="1313309"/>
          </a:xfrm>
          <a:prstGeom prst="rect">
            <a:avLst/>
          </a:prstGeom>
        </p:spPr>
      </p:pic>
    </p:spTree>
    <p:extLst>
      <p:ext uri="{BB962C8B-B14F-4D97-AF65-F5344CB8AC3E}">
        <p14:creationId xmlns:p14="http://schemas.microsoft.com/office/powerpoint/2010/main" val="2181136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Dimensionality</a:t>
            </a:r>
            <a:endParaRPr dirty="0">
              <a:solidFill>
                <a:schemeClr val="tx1"/>
              </a:solidFill>
            </a:endParaRPr>
          </a:p>
        </p:txBody>
      </p:sp>
      <p:sp>
        <p:nvSpPr>
          <p:cNvPr id="131" name="Google Shape;131;p16"/>
          <p:cNvSpPr txBox="1">
            <a:spLocks noGrp="1"/>
          </p:cNvSpPr>
          <p:nvPr>
            <p:ph type="body" idx="1"/>
          </p:nvPr>
        </p:nvSpPr>
        <p:spPr>
          <a:xfrm>
            <a:off x="311700" y="928962"/>
            <a:ext cx="8709458" cy="1855802"/>
          </a:xfrm>
          <a:prstGeom prst="rect">
            <a:avLst/>
          </a:prstGeom>
        </p:spPr>
        <p:txBody>
          <a:bodyPr spcFirstLastPara="1" wrap="square" lIns="91425" tIns="91425" rIns="91425" bIns="91425" anchor="t" anchorCtr="0">
            <a:normAutofit/>
          </a:bodyPr>
          <a:lstStyle/>
          <a:p>
            <a:pPr marL="0" lvl="0" indent="0">
              <a:buNone/>
            </a:pPr>
            <a:r>
              <a:rPr lang="en-US" b="1" dirty="0">
                <a:solidFill>
                  <a:schemeClr val="tx1"/>
                </a:solidFill>
              </a:rPr>
              <a:t>Dimensionality</a:t>
            </a:r>
            <a:r>
              <a:rPr lang="en-US" dirty="0">
                <a:solidFill>
                  <a:schemeClr val="tx1"/>
                </a:solidFill>
              </a:rPr>
              <a:t> refers to the number of features, attributes or variables that describe each data point in a dataset</a:t>
            </a:r>
            <a:endParaRPr lang="en" dirty="0">
              <a:solidFill>
                <a:schemeClr val="tx1"/>
              </a:solidFill>
            </a:endParaRPr>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graphicFrame>
        <p:nvGraphicFramePr>
          <p:cNvPr id="2" name="Table 2">
            <a:extLst>
              <a:ext uri="{FF2B5EF4-FFF2-40B4-BE49-F238E27FC236}">
                <a16:creationId xmlns:a16="http://schemas.microsoft.com/office/drawing/2014/main" id="{6EEF63AE-46CF-94FC-698F-E71F5ED53005}"/>
              </a:ext>
            </a:extLst>
          </p:cNvPr>
          <p:cNvGraphicFramePr>
            <a:graphicFrameLocks noGrp="1"/>
          </p:cNvGraphicFramePr>
          <p:nvPr>
            <p:extLst>
              <p:ext uri="{D42A27DB-BD31-4B8C-83A1-F6EECF244321}">
                <p14:modId xmlns:p14="http://schemas.microsoft.com/office/powerpoint/2010/main" val="133841072"/>
              </p:ext>
            </p:extLst>
          </p:nvPr>
        </p:nvGraphicFramePr>
        <p:xfrm>
          <a:off x="1468341" y="1780153"/>
          <a:ext cx="6096000" cy="1112520"/>
        </p:xfrm>
        <a:graphic>
          <a:graphicData uri="http://schemas.openxmlformats.org/drawingml/2006/table">
            <a:tbl>
              <a:tblPr firstRow="1" bandRow="1">
                <a:tableStyleId>{D806A02D-9255-4416-AC49-59535D0934EA}</a:tableStyleId>
              </a:tblPr>
              <a:tblGrid>
                <a:gridCol w="1524000">
                  <a:extLst>
                    <a:ext uri="{9D8B030D-6E8A-4147-A177-3AD203B41FA5}">
                      <a16:colId xmlns:a16="http://schemas.microsoft.com/office/drawing/2014/main" val="612248777"/>
                    </a:ext>
                  </a:extLst>
                </a:gridCol>
                <a:gridCol w="1524000">
                  <a:extLst>
                    <a:ext uri="{9D8B030D-6E8A-4147-A177-3AD203B41FA5}">
                      <a16:colId xmlns:a16="http://schemas.microsoft.com/office/drawing/2014/main" val="4024895857"/>
                    </a:ext>
                  </a:extLst>
                </a:gridCol>
                <a:gridCol w="1524000">
                  <a:extLst>
                    <a:ext uri="{9D8B030D-6E8A-4147-A177-3AD203B41FA5}">
                      <a16:colId xmlns:a16="http://schemas.microsoft.com/office/drawing/2014/main" val="3751363132"/>
                    </a:ext>
                  </a:extLst>
                </a:gridCol>
                <a:gridCol w="1524000">
                  <a:extLst>
                    <a:ext uri="{9D8B030D-6E8A-4147-A177-3AD203B41FA5}">
                      <a16:colId xmlns:a16="http://schemas.microsoft.com/office/drawing/2014/main" val="2782873607"/>
                    </a:ext>
                  </a:extLst>
                </a:gridCol>
              </a:tblGrid>
              <a:tr h="370840">
                <a:tc>
                  <a:txBody>
                    <a:bodyPr/>
                    <a:lstStyle/>
                    <a:p>
                      <a:r>
                        <a:rPr lang="en-US" dirty="0"/>
                        <a:t>ID</a:t>
                      </a:r>
                    </a:p>
                  </a:txBody>
                  <a:tcPr/>
                </a:tc>
                <a:tc>
                  <a:txBody>
                    <a:bodyPr/>
                    <a:lstStyle/>
                    <a:p>
                      <a:r>
                        <a:rPr lang="en-US" dirty="0"/>
                        <a:t>Age</a:t>
                      </a:r>
                    </a:p>
                  </a:txBody>
                  <a:tcPr/>
                </a:tc>
                <a:tc>
                  <a:txBody>
                    <a:bodyPr/>
                    <a:lstStyle/>
                    <a:p>
                      <a:r>
                        <a:rPr lang="en-US" dirty="0"/>
                        <a:t>Income</a:t>
                      </a:r>
                    </a:p>
                  </a:txBody>
                  <a:tcPr/>
                </a:tc>
                <a:tc>
                  <a:txBody>
                    <a:bodyPr/>
                    <a:lstStyle/>
                    <a:p>
                      <a:r>
                        <a:rPr lang="en-US" dirty="0"/>
                        <a:t>Experience</a:t>
                      </a:r>
                    </a:p>
                  </a:txBody>
                  <a:tcPr/>
                </a:tc>
                <a:extLst>
                  <a:ext uri="{0D108BD9-81ED-4DB2-BD59-A6C34878D82A}">
                    <a16:rowId xmlns:a16="http://schemas.microsoft.com/office/drawing/2014/main" val="252512633"/>
                  </a:ext>
                </a:extLst>
              </a:tr>
              <a:tr h="370840">
                <a:tc>
                  <a:txBody>
                    <a:bodyPr/>
                    <a:lstStyle/>
                    <a:p>
                      <a:r>
                        <a:rPr lang="en-US" dirty="0"/>
                        <a:t>1</a:t>
                      </a:r>
                    </a:p>
                  </a:txBody>
                  <a:tcPr/>
                </a:tc>
                <a:tc>
                  <a:txBody>
                    <a:bodyPr/>
                    <a:lstStyle/>
                    <a:p>
                      <a:r>
                        <a:rPr lang="en-US" dirty="0"/>
                        <a:t>54</a:t>
                      </a:r>
                    </a:p>
                  </a:txBody>
                  <a:tcPr/>
                </a:tc>
                <a:tc>
                  <a:txBody>
                    <a:bodyPr/>
                    <a:lstStyle/>
                    <a:p>
                      <a:r>
                        <a:rPr lang="en-US" dirty="0"/>
                        <a:t>4000000</a:t>
                      </a:r>
                    </a:p>
                  </a:txBody>
                  <a:tcPr/>
                </a:tc>
                <a:tc>
                  <a:txBody>
                    <a:bodyPr/>
                    <a:lstStyle/>
                    <a:p>
                      <a:r>
                        <a:rPr lang="en-US" dirty="0"/>
                        <a:t>25</a:t>
                      </a:r>
                    </a:p>
                  </a:txBody>
                  <a:tcPr/>
                </a:tc>
                <a:extLst>
                  <a:ext uri="{0D108BD9-81ED-4DB2-BD59-A6C34878D82A}">
                    <a16:rowId xmlns:a16="http://schemas.microsoft.com/office/drawing/2014/main" val="1174738576"/>
                  </a:ext>
                </a:extLst>
              </a:tr>
              <a:tr h="370840">
                <a:tc>
                  <a:txBody>
                    <a:bodyPr/>
                    <a:lstStyle/>
                    <a:p>
                      <a:r>
                        <a:rPr lang="en-US" dirty="0"/>
                        <a:t>2</a:t>
                      </a:r>
                    </a:p>
                  </a:txBody>
                  <a:tcPr/>
                </a:tc>
                <a:tc>
                  <a:txBody>
                    <a:bodyPr/>
                    <a:lstStyle/>
                    <a:p>
                      <a:r>
                        <a:rPr lang="en-US" dirty="0"/>
                        <a:t>43</a:t>
                      </a:r>
                    </a:p>
                  </a:txBody>
                  <a:tcPr/>
                </a:tc>
                <a:tc>
                  <a:txBody>
                    <a:bodyPr/>
                    <a:lstStyle/>
                    <a:p>
                      <a:r>
                        <a:rPr lang="en-US" dirty="0"/>
                        <a:t>2000000</a:t>
                      </a:r>
                    </a:p>
                  </a:txBody>
                  <a:tcPr/>
                </a:tc>
                <a:tc>
                  <a:txBody>
                    <a:bodyPr/>
                    <a:lstStyle/>
                    <a:p>
                      <a:r>
                        <a:rPr lang="en-US" dirty="0"/>
                        <a:t>20</a:t>
                      </a:r>
                    </a:p>
                  </a:txBody>
                  <a:tcPr/>
                </a:tc>
                <a:extLst>
                  <a:ext uri="{0D108BD9-81ED-4DB2-BD59-A6C34878D82A}">
                    <a16:rowId xmlns:a16="http://schemas.microsoft.com/office/drawing/2014/main" val="503085754"/>
                  </a:ext>
                </a:extLst>
              </a:tr>
            </a:tbl>
          </a:graphicData>
        </a:graphic>
      </p:graphicFrame>
      <p:sp>
        <p:nvSpPr>
          <p:cNvPr id="4" name="TextBox 3">
            <a:extLst>
              <a:ext uri="{FF2B5EF4-FFF2-40B4-BE49-F238E27FC236}">
                <a16:creationId xmlns:a16="http://schemas.microsoft.com/office/drawing/2014/main" id="{3F62E2FE-7F10-EE07-E002-1C35573ED4D8}"/>
              </a:ext>
            </a:extLst>
          </p:cNvPr>
          <p:cNvSpPr txBox="1"/>
          <p:nvPr/>
        </p:nvSpPr>
        <p:spPr>
          <a:xfrm>
            <a:off x="311699" y="3077155"/>
            <a:ext cx="8315465" cy="523220"/>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The number of columns in a dataset is the dimensionality of the dataset. For the dataset given above, the dimensionality is 4</a:t>
            </a:r>
          </a:p>
        </p:txBody>
      </p:sp>
    </p:spTree>
    <p:extLst>
      <p:ext uri="{BB962C8B-B14F-4D97-AF65-F5344CB8AC3E}">
        <p14:creationId xmlns:p14="http://schemas.microsoft.com/office/powerpoint/2010/main" val="3061270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solidFill>
                  <a:schemeClr val="tx1"/>
                </a:solidFill>
              </a:rPr>
              <a:t>Step 3: Finding the Eigen Values and Vectors</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8" name="TextBox 7">
            <a:extLst>
              <a:ext uri="{FF2B5EF4-FFF2-40B4-BE49-F238E27FC236}">
                <a16:creationId xmlns:a16="http://schemas.microsoft.com/office/drawing/2014/main" id="{105D2CFA-CF71-57FE-F74E-8AB02C7EB5AE}"/>
              </a:ext>
            </a:extLst>
          </p:cNvPr>
          <p:cNvSpPr txBox="1"/>
          <p:nvPr/>
        </p:nvSpPr>
        <p:spPr>
          <a:xfrm>
            <a:off x="311700" y="2975977"/>
            <a:ext cx="4572000" cy="523220"/>
          </a:xfrm>
          <a:prstGeom prst="rect">
            <a:avLst/>
          </a:prstGeom>
          <a:noFill/>
        </p:spPr>
        <p:txBody>
          <a:bodyPr wrap="square">
            <a:spAutoFit/>
          </a:bodyPr>
          <a:lstStyle/>
          <a:p>
            <a:r>
              <a:rPr lang="el-GR" dirty="0"/>
              <a:t>​</a:t>
            </a:r>
            <a:r>
              <a:rPr lang="en-IN" dirty="0"/>
              <a:t> 𝛌 </a:t>
            </a:r>
            <a:r>
              <a:rPr lang="el-GR" dirty="0"/>
              <a:t>=3.88,</a:t>
            </a:r>
            <a:r>
              <a:rPr lang="en-IN" dirty="0"/>
              <a:t> 𝛌 </a:t>
            </a:r>
            <a:r>
              <a:rPr lang="el-GR" dirty="0"/>
              <a:t>=</a:t>
            </a:r>
            <a:r>
              <a:rPr lang="en-US" dirty="0"/>
              <a:t> </a:t>
            </a:r>
            <a:r>
              <a:rPr lang="el-GR" dirty="0"/>
              <a:t>0.10,</a:t>
            </a:r>
            <a:r>
              <a:rPr lang="en-IN" dirty="0"/>
              <a:t> 𝛌 </a:t>
            </a:r>
            <a:r>
              <a:rPr lang="el-GR" dirty="0"/>
              <a:t>=</a:t>
            </a:r>
            <a:r>
              <a:rPr lang="en-US" dirty="0"/>
              <a:t> </a:t>
            </a:r>
            <a:r>
              <a:rPr lang="el-GR" dirty="0"/>
              <a:t>0.01,</a:t>
            </a:r>
            <a:r>
              <a:rPr lang="en-IN" dirty="0"/>
              <a:t> 𝛌 </a:t>
            </a:r>
            <a:r>
              <a:rPr lang="el-GR" dirty="0"/>
              <a:t>​=0.01</a:t>
            </a:r>
            <a:endParaRPr lang="en-US" dirty="0"/>
          </a:p>
          <a:p>
            <a:r>
              <a:rPr lang="en-US" dirty="0"/>
              <a:t>Total Variance = 3.88 + 0.10 + 0.01 + 0.01</a:t>
            </a:r>
          </a:p>
        </p:txBody>
      </p:sp>
      <p:sp>
        <p:nvSpPr>
          <p:cNvPr id="9" name="TextBox 8">
            <a:extLst>
              <a:ext uri="{FF2B5EF4-FFF2-40B4-BE49-F238E27FC236}">
                <a16:creationId xmlns:a16="http://schemas.microsoft.com/office/drawing/2014/main" id="{968D91AC-6400-7D9E-B90C-AC9ED1FCE0BC}"/>
              </a:ext>
            </a:extLst>
          </p:cNvPr>
          <p:cNvSpPr txBox="1"/>
          <p:nvPr/>
        </p:nvSpPr>
        <p:spPr>
          <a:xfrm>
            <a:off x="311700" y="2417861"/>
            <a:ext cx="1250663" cy="307777"/>
          </a:xfrm>
          <a:prstGeom prst="rect">
            <a:avLst/>
          </a:prstGeom>
          <a:noFill/>
        </p:spPr>
        <p:txBody>
          <a:bodyPr wrap="none" rtlCol="0">
            <a:spAutoFit/>
          </a:bodyPr>
          <a:lstStyle/>
          <a:p>
            <a:r>
              <a:rPr lang="en-US" dirty="0"/>
              <a:t>Upon Solving</a:t>
            </a:r>
          </a:p>
        </p:txBody>
      </p:sp>
      <p:sp>
        <p:nvSpPr>
          <p:cNvPr id="16" name="TextBox 15">
            <a:extLst>
              <a:ext uri="{FF2B5EF4-FFF2-40B4-BE49-F238E27FC236}">
                <a16:creationId xmlns:a16="http://schemas.microsoft.com/office/drawing/2014/main" id="{6054A8EF-468A-8C54-A9A8-16F16ACD5B40}"/>
              </a:ext>
            </a:extLst>
          </p:cNvPr>
          <p:cNvSpPr txBox="1"/>
          <p:nvPr/>
        </p:nvSpPr>
        <p:spPr>
          <a:xfrm>
            <a:off x="343760" y="4122409"/>
            <a:ext cx="2103461" cy="307777"/>
          </a:xfrm>
          <a:prstGeom prst="rect">
            <a:avLst/>
          </a:prstGeom>
          <a:noFill/>
        </p:spPr>
        <p:txBody>
          <a:bodyPr wrap="none" rtlCol="0">
            <a:spAutoFit/>
          </a:bodyPr>
          <a:lstStyle/>
          <a:p>
            <a:r>
              <a:rPr lang="en-US" dirty="0"/>
              <a:t>∴ Optimal Value of k = 2</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F2DDF7E-8369-C297-770F-FDB9A6BB6BD1}"/>
                  </a:ext>
                </a:extLst>
              </p:cNvPr>
              <p:cNvSpPr txBox="1"/>
              <p:nvPr/>
            </p:nvSpPr>
            <p:spPr>
              <a:xfrm>
                <a:off x="544969" y="3838884"/>
                <a:ext cx="1626664" cy="307777"/>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𝑃𝐶</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𝑃𝐶</m:t>
                        </m:r>
                      </m:e>
                      <m:sub>
                        <m:r>
                          <a:rPr lang="en-US" b="0" i="1" smtClean="0">
                            <a:latin typeface="Cambria Math" panose="02040503050406030204" pitchFamily="18" charset="0"/>
                          </a:rPr>
                          <m:t>2</m:t>
                        </m:r>
                      </m:sub>
                    </m:sSub>
                  </m:oMath>
                </a14:m>
                <a:r>
                  <a:rPr lang="en-US" dirty="0"/>
                  <a:t> = 99.5%</a:t>
                </a:r>
              </a:p>
            </p:txBody>
          </p:sp>
        </mc:Choice>
        <mc:Fallback xmlns="">
          <p:sp>
            <p:nvSpPr>
              <p:cNvPr id="17" name="TextBox 16">
                <a:extLst>
                  <a:ext uri="{FF2B5EF4-FFF2-40B4-BE49-F238E27FC236}">
                    <a16:creationId xmlns:a16="http://schemas.microsoft.com/office/drawing/2014/main" id="{6F2DDF7E-8369-C297-770F-FDB9A6BB6BD1}"/>
                  </a:ext>
                </a:extLst>
              </p:cNvPr>
              <p:cNvSpPr txBox="1">
                <a:spLocks noRot="1" noChangeAspect="1" noMove="1" noResize="1" noEditPoints="1" noAdjustHandles="1" noChangeArrowheads="1" noChangeShapeType="1" noTextEdit="1"/>
              </p:cNvSpPr>
              <p:nvPr/>
            </p:nvSpPr>
            <p:spPr>
              <a:xfrm>
                <a:off x="544969" y="3838884"/>
                <a:ext cx="1626664" cy="307777"/>
              </a:xfrm>
              <a:prstGeom prst="rect">
                <a:avLst/>
              </a:prstGeom>
              <a:blipFill>
                <a:blip r:embed="rId3"/>
                <a:stretch>
                  <a:fillRect t="-4000" r="-775" b="-20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F8E25BE-4F1A-ADD1-41AC-933525EA7EA4}"/>
              </a:ext>
            </a:extLst>
          </p:cNvPr>
          <p:cNvSpPr txBox="1"/>
          <p:nvPr/>
        </p:nvSpPr>
        <p:spPr>
          <a:xfrm>
            <a:off x="311700" y="805521"/>
            <a:ext cx="2135521" cy="307777"/>
          </a:xfrm>
          <a:prstGeom prst="rect">
            <a:avLst/>
          </a:prstGeom>
          <a:noFill/>
        </p:spPr>
        <p:txBody>
          <a:bodyPr wrap="none" rtlCol="0">
            <a:spAutoFit/>
          </a:bodyPr>
          <a:lstStyle/>
          <a:p>
            <a:r>
              <a:rPr lang="en-US" dirty="0"/>
              <a:t>To find the Eigen Values</a:t>
            </a:r>
          </a:p>
        </p:txBody>
      </p:sp>
      <p:pic>
        <p:nvPicPr>
          <p:cNvPr id="7" name="Picture 6" descr="A number of numbers and symbols&#10;&#10;Description automatically generated with medium confidence">
            <a:extLst>
              <a:ext uri="{FF2B5EF4-FFF2-40B4-BE49-F238E27FC236}">
                <a16:creationId xmlns:a16="http://schemas.microsoft.com/office/drawing/2014/main" id="{9025F9D3-CEE2-287B-B070-7099B782CD17}"/>
              </a:ext>
            </a:extLst>
          </p:cNvPr>
          <p:cNvPicPr>
            <a:picLocks noChangeAspect="1"/>
          </p:cNvPicPr>
          <p:nvPr/>
        </p:nvPicPr>
        <p:blipFill>
          <a:blip r:embed="rId4"/>
          <a:stretch>
            <a:fillRect/>
          </a:stretch>
        </p:blipFill>
        <p:spPr>
          <a:xfrm>
            <a:off x="311700" y="1292855"/>
            <a:ext cx="3540066" cy="1035658"/>
          </a:xfrm>
          <a:prstGeom prst="rect">
            <a:avLst/>
          </a:prstGeom>
        </p:spPr>
      </p:pic>
    </p:spTree>
    <p:extLst>
      <p:ext uri="{BB962C8B-B14F-4D97-AF65-F5344CB8AC3E}">
        <p14:creationId xmlns:p14="http://schemas.microsoft.com/office/powerpoint/2010/main" val="2981589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solidFill>
                  <a:schemeClr val="tx1"/>
                </a:solidFill>
              </a:rPr>
              <a:t>Sort the Eigen Values</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16" name="TextBox 15">
            <a:extLst>
              <a:ext uri="{FF2B5EF4-FFF2-40B4-BE49-F238E27FC236}">
                <a16:creationId xmlns:a16="http://schemas.microsoft.com/office/drawing/2014/main" id="{6054A8EF-468A-8C54-A9A8-16F16ACD5B40}"/>
              </a:ext>
            </a:extLst>
          </p:cNvPr>
          <p:cNvSpPr txBox="1"/>
          <p:nvPr/>
        </p:nvSpPr>
        <p:spPr>
          <a:xfrm>
            <a:off x="5666854" y="4509328"/>
            <a:ext cx="2103461" cy="307777"/>
          </a:xfrm>
          <a:prstGeom prst="rect">
            <a:avLst/>
          </a:prstGeom>
          <a:noFill/>
        </p:spPr>
        <p:txBody>
          <a:bodyPr wrap="none" rtlCol="0">
            <a:spAutoFit/>
          </a:bodyPr>
          <a:lstStyle/>
          <a:p>
            <a:r>
              <a:rPr lang="en-US" dirty="0"/>
              <a:t>∴ Optimal Value of k = 2</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F2DDF7E-8369-C297-770F-FDB9A6BB6BD1}"/>
                  </a:ext>
                </a:extLst>
              </p:cNvPr>
              <p:cNvSpPr txBox="1"/>
              <p:nvPr/>
            </p:nvSpPr>
            <p:spPr>
              <a:xfrm>
                <a:off x="5868063" y="4225803"/>
                <a:ext cx="1626664" cy="307777"/>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𝑃𝐶</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𝑃𝐶</m:t>
                        </m:r>
                      </m:e>
                      <m:sub>
                        <m:r>
                          <a:rPr lang="en-US" b="0" i="1" smtClean="0">
                            <a:latin typeface="Cambria Math" panose="02040503050406030204" pitchFamily="18" charset="0"/>
                          </a:rPr>
                          <m:t>2</m:t>
                        </m:r>
                      </m:sub>
                    </m:sSub>
                  </m:oMath>
                </a14:m>
                <a:r>
                  <a:rPr lang="en-US" dirty="0"/>
                  <a:t> = 99.5%</a:t>
                </a:r>
              </a:p>
            </p:txBody>
          </p:sp>
        </mc:Choice>
        <mc:Fallback xmlns="">
          <p:sp>
            <p:nvSpPr>
              <p:cNvPr id="17" name="TextBox 16">
                <a:extLst>
                  <a:ext uri="{FF2B5EF4-FFF2-40B4-BE49-F238E27FC236}">
                    <a16:creationId xmlns:a16="http://schemas.microsoft.com/office/drawing/2014/main" id="{6F2DDF7E-8369-C297-770F-FDB9A6BB6BD1}"/>
                  </a:ext>
                </a:extLst>
              </p:cNvPr>
              <p:cNvSpPr txBox="1">
                <a:spLocks noRot="1" noChangeAspect="1" noMove="1" noResize="1" noEditPoints="1" noAdjustHandles="1" noChangeArrowheads="1" noChangeShapeType="1" noTextEdit="1"/>
              </p:cNvSpPr>
              <p:nvPr/>
            </p:nvSpPr>
            <p:spPr>
              <a:xfrm>
                <a:off x="5868063" y="4225803"/>
                <a:ext cx="1626664" cy="307777"/>
              </a:xfrm>
              <a:prstGeom prst="rect">
                <a:avLst/>
              </a:prstGeom>
              <a:blipFill>
                <a:blip r:embed="rId3"/>
                <a:stretch>
                  <a:fillRect t="-3846" r="-781" b="-15385"/>
                </a:stretch>
              </a:blipFill>
            </p:spPr>
            <p:txBody>
              <a:bodyPr/>
              <a:lstStyle/>
              <a:p>
                <a:r>
                  <a:rPr lang="en-US">
                    <a:noFill/>
                  </a:rPr>
                  <a:t> </a:t>
                </a:r>
              </a:p>
            </p:txBody>
          </p:sp>
        </mc:Fallback>
      </mc:AlternateContent>
      <p:pic>
        <p:nvPicPr>
          <p:cNvPr id="2" name="Picture 1" descr="A math problem with numbers and equations&#10;&#10;Description automatically generated with medium confidence">
            <a:extLst>
              <a:ext uri="{FF2B5EF4-FFF2-40B4-BE49-F238E27FC236}">
                <a16:creationId xmlns:a16="http://schemas.microsoft.com/office/drawing/2014/main" id="{D238874F-1D98-9A24-A7EA-54EF2C8ECBB4}"/>
              </a:ext>
            </a:extLst>
          </p:cNvPr>
          <p:cNvPicPr>
            <a:picLocks noChangeAspect="1"/>
          </p:cNvPicPr>
          <p:nvPr/>
        </p:nvPicPr>
        <p:blipFill>
          <a:blip r:embed="rId4"/>
          <a:stretch>
            <a:fillRect/>
          </a:stretch>
        </p:blipFill>
        <p:spPr>
          <a:xfrm>
            <a:off x="389108" y="957559"/>
            <a:ext cx="3660032" cy="3356610"/>
          </a:xfrm>
          <a:prstGeom prst="rect">
            <a:avLst/>
          </a:prstGeom>
        </p:spPr>
      </p:pic>
    </p:spTree>
    <p:extLst>
      <p:ext uri="{BB962C8B-B14F-4D97-AF65-F5344CB8AC3E}">
        <p14:creationId xmlns:p14="http://schemas.microsoft.com/office/powerpoint/2010/main" val="2602528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IN" dirty="0">
                <a:solidFill>
                  <a:schemeClr val="tx1"/>
                </a:solidFill>
              </a:rPr>
              <a:t>Eigen Vectors</a:t>
            </a:r>
          </a:p>
        </p:txBody>
      </p:sp>
      <p:sp>
        <p:nvSpPr>
          <p:cNvPr id="131" name="Google Shape;131;p16"/>
          <p:cNvSpPr txBox="1">
            <a:spLocks noGrp="1"/>
          </p:cNvSpPr>
          <p:nvPr>
            <p:ph type="body" idx="1"/>
          </p:nvPr>
        </p:nvSpPr>
        <p:spPr>
          <a:xfrm>
            <a:off x="311700" y="1056538"/>
            <a:ext cx="4641963" cy="274418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tx1"/>
                </a:solidFill>
              </a:rPr>
              <a:t>Computing the eigen Vectors for </a:t>
            </a:r>
            <a:r>
              <a:rPr lang="el-GR" dirty="0"/>
              <a:t>​</a:t>
            </a:r>
            <a:r>
              <a:rPr lang="en-IN" dirty="0"/>
              <a:t> 𝛌 </a:t>
            </a:r>
            <a:r>
              <a:rPr lang="el-GR" dirty="0"/>
              <a:t>=3.88,</a:t>
            </a:r>
            <a:r>
              <a:rPr lang="en-IN" dirty="0"/>
              <a:t> 𝛌 </a:t>
            </a:r>
            <a:r>
              <a:rPr lang="el-GR" dirty="0"/>
              <a:t>=</a:t>
            </a:r>
            <a:r>
              <a:rPr lang="en-US" dirty="0"/>
              <a:t> </a:t>
            </a:r>
            <a:r>
              <a:rPr lang="el-GR" dirty="0"/>
              <a:t>0.10</a:t>
            </a:r>
            <a:endParaRPr lang="en-US" dirty="0">
              <a:solidFill>
                <a:schemeClr val="tx1"/>
              </a:solidFill>
            </a:endParaRPr>
          </a:p>
          <a:p>
            <a:pPr marL="0" lvl="0" indent="0" algn="l" rtl="0">
              <a:spcBef>
                <a:spcPts val="0"/>
              </a:spcBef>
              <a:spcAft>
                <a:spcPts val="0"/>
              </a:spcAft>
              <a:buNone/>
            </a:pPr>
            <a:r>
              <a:rPr lang="en-IN" dirty="0"/>
              <a:t>			 					 	 ​     		</a:t>
            </a:r>
            <a:endParaRPr lang="en-US"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7" name="TextBox 6">
            <a:extLst>
              <a:ext uri="{FF2B5EF4-FFF2-40B4-BE49-F238E27FC236}">
                <a16:creationId xmlns:a16="http://schemas.microsoft.com/office/drawing/2014/main" id="{92F7B405-BECD-11FF-93C0-2038A8529FED}"/>
              </a:ext>
            </a:extLst>
          </p:cNvPr>
          <p:cNvSpPr txBox="1"/>
          <p:nvPr/>
        </p:nvSpPr>
        <p:spPr>
          <a:xfrm>
            <a:off x="1182095" y="1581902"/>
            <a:ext cx="4572000" cy="307777"/>
          </a:xfrm>
          <a:prstGeom prst="rect">
            <a:avLst/>
          </a:prstGeom>
          <a:noFill/>
        </p:spPr>
        <p:txBody>
          <a:bodyPr wrap="square">
            <a:spAutoFit/>
          </a:bodyPr>
          <a:lstStyle/>
          <a:p>
            <a:r>
              <a:rPr lang="en-IN" dirty="0"/>
              <a:t>𝛌 </a:t>
            </a:r>
            <a:r>
              <a:rPr lang="el-GR" dirty="0"/>
              <a:t>=3.88</a:t>
            </a:r>
            <a:r>
              <a:rPr lang="en-US" dirty="0"/>
              <a:t>   </a:t>
            </a:r>
            <a:r>
              <a:rPr lang="en-IN" dirty="0"/>
              <a:t>𝛌 </a:t>
            </a:r>
            <a:r>
              <a:rPr lang="el-GR" dirty="0"/>
              <a:t>=</a:t>
            </a:r>
            <a:r>
              <a:rPr lang="en-US" dirty="0"/>
              <a:t> </a:t>
            </a:r>
            <a:r>
              <a:rPr lang="el-GR" dirty="0"/>
              <a:t>0.10</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F4816A-4082-27CA-2CF7-6109F8B67F3B}"/>
                  </a:ext>
                </a:extLst>
              </p:cNvPr>
              <p:cNvSpPr txBox="1"/>
              <p:nvPr/>
            </p:nvSpPr>
            <p:spPr>
              <a:xfrm>
                <a:off x="4953663" y="2213186"/>
                <a:ext cx="121142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𝐶</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e>
                      </m:d>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8" name="TextBox 17">
                <a:extLst>
                  <a:ext uri="{FF2B5EF4-FFF2-40B4-BE49-F238E27FC236}">
                    <a16:creationId xmlns:a16="http://schemas.microsoft.com/office/drawing/2014/main" id="{B4F4816A-4082-27CA-2CF7-6109F8B67F3B}"/>
                  </a:ext>
                </a:extLst>
              </p:cNvPr>
              <p:cNvSpPr txBox="1">
                <a:spLocks noRot="1" noChangeAspect="1" noMove="1" noResize="1" noEditPoints="1" noAdjustHandles="1" noChangeArrowheads="1" noChangeShapeType="1" noTextEdit="1"/>
              </p:cNvSpPr>
              <p:nvPr/>
            </p:nvSpPr>
            <p:spPr>
              <a:xfrm>
                <a:off x="4953663" y="2213186"/>
                <a:ext cx="1211422" cy="215444"/>
              </a:xfrm>
              <a:prstGeom prst="rect">
                <a:avLst/>
              </a:prstGeom>
              <a:blipFill>
                <a:blip r:embed="rId3"/>
                <a:stretch>
                  <a:fillRect t="-5556" r="-2083" b="-3888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43DF4DB5-748C-8870-EB96-2629B351E059}"/>
              </a:ext>
            </a:extLst>
          </p:cNvPr>
          <p:cNvSpPr txBox="1"/>
          <p:nvPr/>
        </p:nvSpPr>
        <p:spPr>
          <a:xfrm>
            <a:off x="4898004" y="1905409"/>
            <a:ext cx="1845377" cy="307777"/>
          </a:xfrm>
          <a:prstGeom prst="rect">
            <a:avLst/>
          </a:prstGeom>
          <a:noFill/>
        </p:spPr>
        <p:txBody>
          <a:bodyPr wrap="none" rtlCol="0">
            <a:spAutoFit/>
          </a:bodyPr>
          <a:lstStyle/>
          <a:p>
            <a:r>
              <a:rPr lang="en-US" dirty="0"/>
              <a:t>To find eigen vectors</a:t>
            </a:r>
          </a:p>
        </p:txBody>
      </p:sp>
      <p:sp>
        <p:nvSpPr>
          <p:cNvPr id="20" name="Rectangle 19">
            <a:extLst>
              <a:ext uri="{FF2B5EF4-FFF2-40B4-BE49-F238E27FC236}">
                <a16:creationId xmlns:a16="http://schemas.microsoft.com/office/drawing/2014/main" id="{061E9BE4-816E-77C5-1FF1-148AA0E56062}"/>
              </a:ext>
            </a:extLst>
          </p:cNvPr>
          <p:cNvSpPr/>
          <p:nvPr/>
        </p:nvSpPr>
        <p:spPr>
          <a:xfrm>
            <a:off x="4898004" y="1905409"/>
            <a:ext cx="1932166" cy="58102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A number of numbers and a number of numbers&#10;&#10;Description automatically generated with medium confidence">
            <a:extLst>
              <a:ext uri="{FF2B5EF4-FFF2-40B4-BE49-F238E27FC236}">
                <a16:creationId xmlns:a16="http://schemas.microsoft.com/office/drawing/2014/main" id="{F61B015E-23D3-8A5B-39DF-763F5103618C}"/>
              </a:ext>
            </a:extLst>
          </p:cNvPr>
          <p:cNvPicPr>
            <a:picLocks noChangeAspect="1"/>
          </p:cNvPicPr>
          <p:nvPr/>
        </p:nvPicPr>
        <p:blipFill>
          <a:blip r:embed="rId4"/>
          <a:stretch>
            <a:fillRect/>
          </a:stretch>
        </p:blipFill>
        <p:spPr>
          <a:xfrm>
            <a:off x="560503" y="1845084"/>
            <a:ext cx="2298700" cy="1282700"/>
          </a:xfrm>
          <a:prstGeom prst="rect">
            <a:avLst/>
          </a:prstGeom>
        </p:spPr>
      </p:pic>
    </p:spTree>
    <p:extLst>
      <p:ext uri="{BB962C8B-B14F-4D97-AF65-F5344CB8AC3E}">
        <p14:creationId xmlns:p14="http://schemas.microsoft.com/office/powerpoint/2010/main" val="110891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Final Dataset after PCA</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4F64F5B-38DC-DEF0-11F5-D027A3B5E4E3}"/>
                  </a:ext>
                </a:extLst>
              </p:cNvPr>
              <p:cNvSpPr txBox="1">
                <a:spLocks noGrp="1"/>
              </p:cNvSpPr>
              <p:nvPr>
                <p:ph type="body" idx="1"/>
              </p:nvPr>
            </p:nvSpPr>
            <p:spPr>
              <a:xfrm>
                <a:off x="0" y="1057275"/>
                <a:ext cx="2750146" cy="471381"/>
              </a:xfrm>
              <a:prstGeom prst="rect">
                <a:avLst/>
              </a:prstGeom>
              <a:noFill/>
            </p:spPr>
            <p:txBody>
              <a:bodyPr wrap="none" rtlCol="0">
                <a:spAutoFit/>
              </a:bodyPr>
              <a:lstStyle/>
              <a:p>
                <a:pPr marL="133350" indent="0">
                  <a:buNone/>
                </a:pPr>
                <a:r>
                  <a:rPr lang="en-US" dirty="0"/>
                  <a:t>Compute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𝑝𝑟𝑜𝑗𝑒𝑐𝑡𝑒𝑑</m:t>
                        </m:r>
                      </m:sub>
                    </m:sSub>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𝑊</m:t>
                    </m:r>
                  </m:oMath>
                </a14:m>
                <a:endParaRPr lang="en-US" dirty="0"/>
              </a:p>
            </p:txBody>
          </p:sp>
        </mc:Choice>
        <mc:Fallback xmlns="">
          <p:sp>
            <p:nvSpPr>
              <p:cNvPr id="3" name="Text Placeholder 2">
                <a:extLst>
                  <a:ext uri="{FF2B5EF4-FFF2-40B4-BE49-F238E27FC236}">
                    <a16:creationId xmlns:a16="http://schemas.microsoft.com/office/drawing/2014/main" id="{C4F64F5B-38DC-DEF0-11F5-D027A3B5E4E3}"/>
                  </a:ext>
                </a:extLst>
              </p:cNvPr>
              <p:cNvSpPr txBox="1">
                <a:spLocks noGrp="1" noRot="1" noChangeAspect="1" noMove="1" noResize="1" noEditPoints="1" noAdjustHandles="1" noChangeArrowheads="1" noChangeShapeType="1" noTextEdit="1"/>
              </p:cNvSpPr>
              <p:nvPr>
                <p:ph type="body" idx="1"/>
              </p:nvPr>
            </p:nvSpPr>
            <p:spPr>
              <a:xfrm>
                <a:off x="0" y="1057275"/>
                <a:ext cx="2750146" cy="471381"/>
              </a:xfrm>
              <a:prstGeom prst="rect">
                <a:avLst/>
              </a:prstGeom>
              <a:blipFill>
                <a:blip r:embed="rId3"/>
                <a:stretch>
                  <a:fillRect/>
                </a:stretch>
              </a:blipFill>
            </p:spPr>
            <p:txBody>
              <a:bodyPr/>
              <a:lstStyle/>
              <a:p>
                <a:r>
                  <a:rPr lang="en-US">
                    <a:noFill/>
                  </a:rPr>
                  <a:t> </a:t>
                </a:r>
              </a:p>
            </p:txBody>
          </p:sp>
        </mc:Fallback>
      </mc:AlternateContent>
      <p:pic>
        <p:nvPicPr>
          <p:cNvPr id="8" name="Picture 7" descr="A math equations with numbers&#10;&#10;Description automatically generated">
            <a:extLst>
              <a:ext uri="{FF2B5EF4-FFF2-40B4-BE49-F238E27FC236}">
                <a16:creationId xmlns:a16="http://schemas.microsoft.com/office/drawing/2014/main" id="{C82828D1-9789-5ED2-82CC-6979E806E5CA}"/>
              </a:ext>
            </a:extLst>
          </p:cNvPr>
          <p:cNvPicPr>
            <a:picLocks noChangeAspect="1"/>
          </p:cNvPicPr>
          <p:nvPr/>
        </p:nvPicPr>
        <p:blipFill>
          <a:blip r:embed="rId4"/>
          <a:stretch>
            <a:fillRect/>
          </a:stretch>
        </p:blipFill>
        <p:spPr>
          <a:xfrm>
            <a:off x="1769327" y="1823531"/>
            <a:ext cx="6201574" cy="1791314"/>
          </a:xfrm>
          <a:prstGeom prst="rect">
            <a:avLst/>
          </a:prstGeom>
        </p:spPr>
      </p:pic>
    </p:spTree>
    <p:extLst>
      <p:ext uri="{BB962C8B-B14F-4D97-AF65-F5344CB8AC3E}">
        <p14:creationId xmlns:p14="http://schemas.microsoft.com/office/powerpoint/2010/main" val="101377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92620" y="847672"/>
            <a:ext cx="2900838"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Use cases of PCA</a:t>
            </a:r>
            <a:endParaRPr dirty="0">
              <a:solidFill>
                <a:schemeClr val="tx1"/>
              </a:solidFill>
            </a:endParaRPr>
          </a:p>
        </p:txBody>
      </p:sp>
      <p:sp>
        <p:nvSpPr>
          <p:cNvPr id="131" name="Google Shape;131;p16"/>
          <p:cNvSpPr txBox="1">
            <a:spLocks noGrp="1"/>
          </p:cNvSpPr>
          <p:nvPr>
            <p:ph type="body" idx="1"/>
          </p:nvPr>
        </p:nvSpPr>
        <p:spPr>
          <a:xfrm>
            <a:off x="288277" y="1854825"/>
            <a:ext cx="8655001" cy="2808392"/>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Tx/>
              <a:buChar char="-"/>
            </a:pPr>
            <a:r>
              <a:rPr lang="en-US" dirty="0">
                <a:solidFill>
                  <a:schemeClr val="tx1"/>
                </a:solidFill>
              </a:rPr>
              <a:t>Reducing features before applying ML models</a:t>
            </a:r>
          </a:p>
          <a:p>
            <a:pPr marL="285750" lvl="0" indent="-285750" algn="l" rtl="0">
              <a:spcBef>
                <a:spcPts val="0"/>
              </a:spcBef>
              <a:spcAft>
                <a:spcPts val="0"/>
              </a:spcAft>
              <a:buFontTx/>
              <a:buChar char="-"/>
            </a:pPr>
            <a:r>
              <a:rPr lang="en-US" dirty="0">
                <a:solidFill>
                  <a:schemeClr val="tx1"/>
                </a:solidFill>
              </a:rPr>
              <a:t>Visualizing high dimensional data in 2D or 3D</a:t>
            </a:r>
          </a:p>
          <a:p>
            <a:pPr marL="285750" lvl="0" indent="-285750" algn="l" rtl="0">
              <a:spcBef>
                <a:spcPts val="0"/>
              </a:spcBef>
              <a:spcAft>
                <a:spcPts val="0"/>
              </a:spcAft>
              <a:buFontTx/>
              <a:buChar char="-"/>
            </a:pPr>
            <a:r>
              <a:rPr lang="en-US" dirty="0">
                <a:solidFill>
                  <a:schemeClr val="tx1"/>
                </a:solidFill>
              </a:rPr>
              <a:t>Noise Reduction in data</a:t>
            </a:r>
          </a:p>
          <a:p>
            <a:pPr marL="285750" lvl="0" indent="-285750" algn="l" rtl="0">
              <a:spcBef>
                <a:spcPts val="0"/>
              </a:spcBef>
              <a:spcAft>
                <a:spcPts val="0"/>
              </a:spcAft>
              <a:buFontTx/>
              <a:buChar char="-"/>
            </a:pPr>
            <a:r>
              <a:rPr lang="en-US" dirty="0">
                <a:solidFill>
                  <a:schemeClr val="tx1"/>
                </a:solidFill>
              </a:rPr>
              <a:t>Image compression</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6" name="Google Shape;130;p16">
            <a:extLst>
              <a:ext uri="{FF2B5EF4-FFF2-40B4-BE49-F238E27FC236}">
                <a16:creationId xmlns:a16="http://schemas.microsoft.com/office/drawing/2014/main" id="{7E6D50C1-169F-31D1-C501-D564935A5215}"/>
              </a:ext>
            </a:extLst>
          </p:cNvPr>
          <p:cNvSpPr txBox="1">
            <a:spLocks/>
          </p:cNvSpPr>
          <p:nvPr/>
        </p:nvSpPr>
        <p:spPr>
          <a:xfrm>
            <a:off x="4212158" y="1404352"/>
            <a:ext cx="8520600" cy="5553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D466B"/>
              </a:buClr>
              <a:buSzPts val="2400"/>
              <a:buFont typeface="Helvetica Neue"/>
              <a:buNone/>
              <a:defRPr sz="2400" b="1" i="0" u="none" strike="noStrike" cap="none">
                <a:solidFill>
                  <a:srgbClr val="1D466B"/>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IN" dirty="0">
              <a:solidFill>
                <a:schemeClr val="tx1"/>
              </a:solidFill>
            </a:endParaRPr>
          </a:p>
        </p:txBody>
      </p:sp>
    </p:spTree>
    <p:extLst>
      <p:ext uri="{BB962C8B-B14F-4D97-AF65-F5344CB8AC3E}">
        <p14:creationId xmlns:p14="http://schemas.microsoft.com/office/powerpoint/2010/main" val="2988527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400053" y="202633"/>
            <a:ext cx="7086131"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IN">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Application (</a:t>
            </a:r>
            <a:r>
              <a:rPr lang="en-IN" i="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Image Compression Simulation)</a:t>
            </a:r>
            <a:endParaRPr lang="en-IN"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mtClean="0"/>
              <a:t>25</a:t>
            </a:fld>
            <a:endParaRPr lang="en"/>
          </a:p>
        </p:txBody>
      </p:sp>
      <p:sp>
        <p:nvSpPr>
          <p:cNvPr id="6" name="Google Shape;130;p16">
            <a:extLst>
              <a:ext uri="{FF2B5EF4-FFF2-40B4-BE49-F238E27FC236}">
                <a16:creationId xmlns:a16="http://schemas.microsoft.com/office/drawing/2014/main" id="{7E6D50C1-169F-31D1-C501-D564935A5215}"/>
              </a:ext>
            </a:extLst>
          </p:cNvPr>
          <p:cNvSpPr txBox="1">
            <a:spLocks/>
          </p:cNvSpPr>
          <p:nvPr/>
        </p:nvSpPr>
        <p:spPr>
          <a:xfrm>
            <a:off x="4212158" y="1404352"/>
            <a:ext cx="8520600" cy="5553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D466B"/>
              </a:buClr>
              <a:buSzPts val="2400"/>
              <a:buFont typeface="Helvetica Neue"/>
              <a:buNone/>
              <a:defRPr sz="2400" b="1" i="0" u="none" strike="noStrike" cap="none">
                <a:solidFill>
                  <a:srgbClr val="1D466B"/>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IN" dirty="0">
              <a:solidFill>
                <a:schemeClr val="tx1"/>
              </a:solidFill>
            </a:endParaRPr>
          </a:p>
        </p:txBody>
      </p:sp>
      <p:pic>
        <p:nvPicPr>
          <p:cNvPr id="8" name="Picture 7">
            <a:extLst>
              <a:ext uri="{FF2B5EF4-FFF2-40B4-BE49-F238E27FC236}">
                <a16:creationId xmlns:a16="http://schemas.microsoft.com/office/drawing/2014/main" id="{908D1866-1970-FB5F-4537-9A6216C9BA21}"/>
              </a:ext>
            </a:extLst>
          </p:cNvPr>
          <p:cNvPicPr>
            <a:picLocks noChangeAspect="1"/>
          </p:cNvPicPr>
          <p:nvPr/>
        </p:nvPicPr>
        <p:blipFill>
          <a:blip r:embed="rId3"/>
          <a:stretch>
            <a:fillRect/>
          </a:stretch>
        </p:blipFill>
        <p:spPr>
          <a:xfrm>
            <a:off x="1087576" y="1615715"/>
            <a:ext cx="2700764" cy="2409104"/>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22484983-80E8-BFFA-7674-F0930AC669BC}"/>
              </a:ext>
            </a:extLst>
          </p:cNvPr>
          <p:cNvPicPr>
            <a:picLocks noChangeAspect="1"/>
          </p:cNvPicPr>
          <p:nvPr/>
        </p:nvPicPr>
        <p:blipFill>
          <a:blip r:embed="rId4"/>
          <a:stretch>
            <a:fillRect/>
          </a:stretch>
        </p:blipFill>
        <p:spPr>
          <a:xfrm>
            <a:off x="4626230" y="1959652"/>
            <a:ext cx="2700764" cy="1484713"/>
          </a:xfrm>
          <a:prstGeom prst="rect">
            <a:avLst/>
          </a:prstGeom>
        </p:spPr>
      </p:pic>
    </p:spTree>
    <p:extLst>
      <p:ext uri="{BB962C8B-B14F-4D97-AF65-F5344CB8AC3E}">
        <p14:creationId xmlns:p14="http://schemas.microsoft.com/office/powerpoint/2010/main" val="1012784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400053" y="202633"/>
            <a:ext cx="7086131"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IN">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Application (</a:t>
            </a:r>
            <a:r>
              <a:rPr lang="en-IN" i="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Image Compression Simulation)</a:t>
            </a:r>
            <a:endParaRPr lang="en-IN"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mtClean="0"/>
              <a:t>26</a:t>
            </a:fld>
            <a:endParaRPr lang="en"/>
          </a:p>
        </p:txBody>
      </p:sp>
      <p:sp>
        <p:nvSpPr>
          <p:cNvPr id="6" name="Google Shape;130;p16">
            <a:extLst>
              <a:ext uri="{FF2B5EF4-FFF2-40B4-BE49-F238E27FC236}">
                <a16:creationId xmlns:a16="http://schemas.microsoft.com/office/drawing/2014/main" id="{7E6D50C1-169F-31D1-C501-D564935A5215}"/>
              </a:ext>
            </a:extLst>
          </p:cNvPr>
          <p:cNvSpPr txBox="1">
            <a:spLocks/>
          </p:cNvSpPr>
          <p:nvPr/>
        </p:nvSpPr>
        <p:spPr>
          <a:xfrm>
            <a:off x="4212158" y="1404352"/>
            <a:ext cx="8520600" cy="5553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D466B"/>
              </a:buClr>
              <a:buSzPts val="2400"/>
              <a:buFont typeface="Helvetica Neue"/>
              <a:buNone/>
              <a:defRPr sz="2400" b="1" i="0" u="none" strike="noStrike" cap="none">
                <a:solidFill>
                  <a:srgbClr val="1D466B"/>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IN" dirty="0">
              <a:solidFill>
                <a:schemeClr val="tx1"/>
              </a:solidFill>
            </a:endParaRPr>
          </a:p>
        </p:txBody>
      </p:sp>
      <p:pic>
        <p:nvPicPr>
          <p:cNvPr id="2" name="Picture 10">
            <a:extLst>
              <a:ext uri="{FF2B5EF4-FFF2-40B4-BE49-F238E27FC236}">
                <a16:creationId xmlns:a16="http://schemas.microsoft.com/office/drawing/2014/main" id="{5A787B72-3E5A-B3FC-049F-376A961B5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3" y="757933"/>
            <a:ext cx="7874152" cy="372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02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IN" dirty="0">
                <a:solidFill>
                  <a:schemeClr val="tx1"/>
                </a:solidFill>
              </a:rPr>
              <a:t>Fisher discriminant</a:t>
            </a:r>
            <a:endParaRPr dirty="0">
              <a:solidFill>
                <a:schemeClr val="tx1"/>
              </a:solidFill>
            </a:endParaRPr>
          </a:p>
        </p:txBody>
      </p:sp>
      <p:sp>
        <p:nvSpPr>
          <p:cNvPr id="131" name="Google Shape;131;p16"/>
          <p:cNvSpPr txBox="1">
            <a:spLocks noGrp="1"/>
          </p:cNvSpPr>
          <p:nvPr>
            <p:ph type="body" idx="1"/>
          </p:nvPr>
        </p:nvSpPr>
        <p:spPr>
          <a:xfrm>
            <a:off x="311700" y="928961"/>
            <a:ext cx="8709458" cy="3873497"/>
          </a:xfrm>
          <a:prstGeom prst="rect">
            <a:avLst/>
          </a:prstGeom>
        </p:spPr>
        <p:txBody>
          <a:bodyPr spcFirstLastPara="1" wrap="square" lIns="91425" tIns="91425" rIns="91425" bIns="91425" anchor="t" anchorCtr="0">
            <a:normAutofit fontScale="92500" lnSpcReduction="10000"/>
          </a:bodyPr>
          <a:lstStyle/>
          <a:p>
            <a:pPr marL="0" lvl="0" indent="0">
              <a:buNone/>
            </a:pPr>
            <a:r>
              <a:rPr lang="en-IN" dirty="0"/>
              <a:t>The </a:t>
            </a:r>
            <a:r>
              <a:rPr lang="en-IN" b="1" dirty="0"/>
              <a:t>Fisher discriminant</a:t>
            </a:r>
            <a:r>
              <a:rPr lang="en-IN" dirty="0"/>
              <a:t>, also known as </a:t>
            </a:r>
            <a:r>
              <a:rPr lang="en-IN" b="1" dirty="0"/>
              <a:t>Fisher's Linear Discriminant (FLD)</a:t>
            </a:r>
            <a:r>
              <a:rPr lang="en-IN" dirty="0"/>
              <a:t>, is a dimensionality reduction technique primarily used in </a:t>
            </a:r>
            <a:r>
              <a:rPr lang="en-IN" b="1" dirty="0"/>
              <a:t>supervised classification</a:t>
            </a:r>
            <a:r>
              <a:rPr lang="en-IN" dirty="0"/>
              <a:t> problems. It aims to find a linear combination of features that best separates two or more classes of data.</a:t>
            </a:r>
          </a:p>
          <a:p>
            <a:pPr marL="0" lvl="0" indent="0">
              <a:buNone/>
            </a:pPr>
            <a:endParaRPr lang="en-IN" dirty="0">
              <a:solidFill>
                <a:schemeClr val="tx1"/>
              </a:solidFill>
            </a:endParaRPr>
          </a:p>
          <a:p>
            <a:pPr marL="0" lvl="0" indent="0">
              <a:buNone/>
            </a:pPr>
            <a:r>
              <a:rPr lang="en-IN" dirty="0"/>
              <a:t>FLD reduces the dimensionality of the data by projecting it onto the direction(s) that best discriminate between the classes. For a two-class problem, the data is typically reduced to one dimension along the optimal projection line. For problems with </a:t>
            </a:r>
            <a:r>
              <a:rPr lang="en-IN" dirty="0">
                <a:effectLst/>
              </a:rPr>
              <a:t>C</a:t>
            </a:r>
            <a:r>
              <a:rPr lang="en-IN" dirty="0"/>
              <a:t> classes, the data can be projected onto a subspace of at most </a:t>
            </a:r>
            <a:r>
              <a:rPr lang="en-IN" dirty="0">
                <a:effectLst/>
              </a:rPr>
              <a:t>C</a:t>
            </a:r>
            <a:r>
              <a:rPr lang="en-IN" dirty="0"/>
              <a:t>−1 dimensions.</a:t>
            </a:r>
          </a:p>
          <a:p>
            <a:pPr marL="0" lvl="0" indent="0">
              <a:buNone/>
            </a:pPr>
            <a:endParaRPr lang="en-IN" dirty="0">
              <a:solidFill>
                <a:schemeClr val="tx1"/>
              </a:solidFill>
            </a:endParaRPr>
          </a:p>
          <a:p>
            <a:pPr marL="0" lvl="0" indent="0">
              <a:buNone/>
            </a:pPr>
            <a:r>
              <a:rPr lang="en-IN" dirty="0">
                <a:solidFill>
                  <a:schemeClr val="tx1"/>
                </a:solidFill>
              </a:rPr>
              <a:t>Steps</a:t>
            </a:r>
          </a:p>
          <a:p>
            <a:pPr marL="342900" lvl="0" indent="-342900">
              <a:buAutoNum type="arabicPeriod"/>
            </a:pPr>
            <a:r>
              <a:rPr lang="en-IN" dirty="0"/>
              <a:t>Calculate the Mean Vectors for Each Class</a:t>
            </a:r>
          </a:p>
          <a:p>
            <a:pPr marL="342900" lvl="0" indent="-342900">
              <a:buAutoNum type="arabicPeriod"/>
            </a:pPr>
            <a:r>
              <a:rPr lang="en-IN" dirty="0"/>
              <a:t>Calculate the Within-Class Scatter Matrix</a:t>
            </a:r>
          </a:p>
          <a:p>
            <a:pPr marL="342900" lvl="0" indent="-342900">
              <a:buAutoNum type="arabicPeriod"/>
            </a:pPr>
            <a:r>
              <a:rPr lang="en-IN" dirty="0"/>
              <a:t>Calculate the Between-Class Scatter Matrix</a:t>
            </a:r>
          </a:p>
          <a:p>
            <a:pPr marL="342900" lvl="0" indent="-342900">
              <a:buAutoNum type="arabicPeriod"/>
            </a:pPr>
            <a:r>
              <a:rPr lang="en-IN" dirty="0"/>
              <a:t>Find the Optimal Projection Vector</a:t>
            </a:r>
          </a:p>
          <a:p>
            <a:pPr marL="342900" lvl="0" indent="-342900">
              <a:buAutoNum type="arabicPeriod"/>
            </a:pPr>
            <a:r>
              <a:rPr lang="en-IN" dirty="0"/>
              <a:t>Project the Data onto the New Lower-Dimensional Space </a:t>
            </a:r>
          </a:p>
          <a:p>
            <a:pPr marL="342900" lvl="0" indent="-342900">
              <a:buAutoNum type="arabicPeriod"/>
            </a:pPr>
            <a:r>
              <a:rPr lang="en-IN" dirty="0"/>
              <a:t>Classification</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685265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IN" dirty="0">
                <a:solidFill>
                  <a:schemeClr val="tx1"/>
                </a:solidFill>
              </a:rPr>
              <a:t>Fisher discriminant</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6" name="Picture 5">
            <a:extLst>
              <a:ext uri="{FF2B5EF4-FFF2-40B4-BE49-F238E27FC236}">
                <a16:creationId xmlns:a16="http://schemas.microsoft.com/office/drawing/2014/main" id="{F6911402-51EF-7D3D-0CFC-B336976BBE64}"/>
              </a:ext>
            </a:extLst>
          </p:cNvPr>
          <p:cNvPicPr>
            <a:picLocks noChangeAspect="1"/>
          </p:cNvPicPr>
          <p:nvPr/>
        </p:nvPicPr>
        <p:blipFill>
          <a:blip r:embed="rId3"/>
          <a:stretch>
            <a:fillRect/>
          </a:stretch>
        </p:blipFill>
        <p:spPr>
          <a:xfrm>
            <a:off x="1716744" y="925219"/>
            <a:ext cx="5011703" cy="3033139"/>
          </a:xfrm>
          <a:prstGeom prst="rect">
            <a:avLst/>
          </a:prstGeom>
        </p:spPr>
      </p:pic>
      <p:sp>
        <p:nvSpPr>
          <p:cNvPr id="7" name="Google Shape;130;p16">
            <a:extLst>
              <a:ext uri="{FF2B5EF4-FFF2-40B4-BE49-F238E27FC236}">
                <a16:creationId xmlns:a16="http://schemas.microsoft.com/office/drawing/2014/main" id="{2F92338D-683E-DD3A-15F8-6F495C86FC33}"/>
              </a:ext>
            </a:extLst>
          </p:cNvPr>
          <p:cNvSpPr txBox="1">
            <a:spLocks/>
          </p:cNvSpPr>
          <p:nvPr/>
        </p:nvSpPr>
        <p:spPr>
          <a:xfrm>
            <a:off x="3185350" y="226828"/>
            <a:ext cx="2900838" cy="5553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D466B"/>
              </a:buClr>
              <a:buSzPts val="2400"/>
              <a:buFont typeface="Helvetica Neue"/>
              <a:buNone/>
              <a:defRPr sz="2400" b="1" i="0" u="none" strike="noStrike" cap="none">
                <a:solidFill>
                  <a:srgbClr val="1D466B"/>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solidFill>
                  <a:schemeClr val="tx1"/>
                </a:solidFill>
              </a:rPr>
              <a:t>Pseudocode</a:t>
            </a:r>
          </a:p>
        </p:txBody>
      </p:sp>
      <p:pic>
        <p:nvPicPr>
          <p:cNvPr id="11" name="Picture 10" descr="A number and a number&#10;&#10;Description automatically generated with medium confidence">
            <a:extLst>
              <a:ext uri="{FF2B5EF4-FFF2-40B4-BE49-F238E27FC236}">
                <a16:creationId xmlns:a16="http://schemas.microsoft.com/office/drawing/2014/main" id="{F534380B-929E-FB92-67CE-AE4CF49FFE14}"/>
              </a:ext>
            </a:extLst>
          </p:cNvPr>
          <p:cNvPicPr>
            <a:picLocks noChangeAspect="1"/>
          </p:cNvPicPr>
          <p:nvPr/>
        </p:nvPicPr>
        <p:blipFill>
          <a:blip r:embed="rId4"/>
          <a:stretch>
            <a:fillRect/>
          </a:stretch>
        </p:blipFill>
        <p:spPr>
          <a:xfrm>
            <a:off x="2265494" y="4014010"/>
            <a:ext cx="2160084" cy="274650"/>
          </a:xfrm>
          <a:prstGeom prst="rect">
            <a:avLst/>
          </a:prstGeom>
        </p:spPr>
      </p:pic>
      <p:pic>
        <p:nvPicPr>
          <p:cNvPr id="13" name="Picture 12">
            <a:extLst>
              <a:ext uri="{FF2B5EF4-FFF2-40B4-BE49-F238E27FC236}">
                <a16:creationId xmlns:a16="http://schemas.microsoft.com/office/drawing/2014/main" id="{272CCE54-834F-876C-EFB8-72E17F702A03}"/>
              </a:ext>
            </a:extLst>
          </p:cNvPr>
          <p:cNvPicPr>
            <a:picLocks noChangeAspect="1"/>
          </p:cNvPicPr>
          <p:nvPr/>
        </p:nvPicPr>
        <p:blipFill>
          <a:blip r:embed="rId5"/>
          <a:stretch>
            <a:fillRect/>
          </a:stretch>
        </p:blipFill>
        <p:spPr>
          <a:xfrm>
            <a:off x="2301968" y="4217375"/>
            <a:ext cx="2087137" cy="211739"/>
          </a:xfrm>
          <a:prstGeom prst="rect">
            <a:avLst/>
          </a:prstGeom>
        </p:spPr>
      </p:pic>
      <p:pic>
        <p:nvPicPr>
          <p:cNvPr id="15" name="Picture 14">
            <a:extLst>
              <a:ext uri="{FF2B5EF4-FFF2-40B4-BE49-F238E27FC236}">
                <a16:creationId xmlns:a16="http://schemas.microsoft.com/office/drawing/2014/main" id="{D566FADA-9B29-A198-B1E5-8338E67B9647}"/>
              </a:ext>
            </a:extLst>
          </p:cNvPr>
          <p:cNvPicPr>
            <a:picLocks noChangeAspect="1"/>
          </p:cNvPicPr>
          <p:nvPr/>
        </p:nvPicPr>
        <p:blipFill>
          <a:blip r:embed="rId6"/>
          <a:stretch>
            <a:fillRect/>
          </a:stretch>
        </p:blipFill>
        <p:spPr>
          <a:xfrm>
            <a:off x="2301968" y="4451479"/>
            <a:ext cx="3656558" cy="211738"/>
          </a:xfrm>
          <a:prstGeom prst="rect">
            <a:avLst/>
          </a:prstGeom>
        </p:spPr>
      </p:pic>
      <p:pic>
        <p:nvPicPr>
          <p:cNvPr id="17" name="Picture 16">
            <a:extLst>
              <a:ext uri="{FF2B5EF4-FFF2-40B4-BE49-F238E27FC236}">
                <a16:creationId xmlns:a16="http://schemas.microsoft.com/office/drawing/2014/main" id="{AE2F89CB-2D8B-35F7-3036-C7EDD90658EB}"/>
              </a:ext>
            </a:extLst>
          </p:cNvPr>
          <p:cNvPicPr>
            <a:picLocks noChangeAspect="1"/>
          </p:cNvPicPr>
          <p:nvPr/>
        </p:nvPicPr>
        <p:blipFill>
          <a:blip r:embed="rId7"/>
          <a:stretch>
            <a:fillRect/>
          </a:stretch>
        </p:blipFill>
        <p:spPr>
          <a:xfrm>
            <a:off x="2108906" y="4663217"/>
            <a:ext cx="5737745" cy="409975"/>
          </a:xfrm>
          <a:prstGeom prst="rect">
            <a:avLst/>
          </a:prstGeom>
        </p:spPr>
      </p:pic>
    </p:spTree>
    <p:extLst>
      <p:ext uri="{BB962C8B-B14F-4D97-AF65-F5344CB8AC3E}">
        <p14:creationId xmlns:p14="http://schemas.microsoft.com/office/powerpoint/2010/main" val="624387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IN" dirty="0">
                <a:solidFill>
                  <a:schemeClr val="tx1"/>
                </a:solidFill>
              </a:rPr>
              <a:t>Fisher discriminant</a:t>
            </a:r>
            <a:endParaRPr dirty="0">
              <a:solidFill>
                <a:schemeClr val="tx1"/>
              </a:solidFill>
            </a:endParaRPr>
          </a:p>
        </p:txBody>
      </p:sp>
      <p:sp>
        <p:nvSpPr>
          <p:cNvPr id="131" name="Google Shape;131;p16"/>
          <p:cNvSpPr txBox="1">
            <a:spLocks noGrp="1"/>
          </p:cNvSpPr>
          <p:nvPr>
            <p:ph type="body" idx="1"/>
          </p:nvPr>
        </p:nvSpPr>
        <p:spPr>
          <a:xfrm>
            <a:off x="311700" y="928961"/>
            <a:ext cx="8709458" cy="3873497"/>
          </a:xfrm>
          <a:prstGeom prst="rect">
            <a:avLst/>
          </a:prstGeom>
        </p:spPr>
        <p:txBody>
          <a:bodyPr spcFirstLastPara="1" wrap="square" lIns="91425" tIns="91425" rIns="91425" bIns="91425" anchor="t" anchorCtr="0">
            <a:normAutofit/>
          </a:bodyPr>
          <a:lstStyle/>
          <a:p>
            <a:pPr marL="0" lvl="0" indent="0">
              <a:buNone/>
            </a:pPr>
            <a:r>
              <a:rPr lang="en-IN" dirty="0"/>
              <a:t>Consider the following dataset</a:t>
            </a:r>
          </a:p>
          <a:p>
            <a:pPr marL="0" lvl="0" indent="0">
              <a:buNone/>
            </a:pP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graphicFrame>
        <p:nvGraphicFramePr>
          <p:cNvPr id="2" name="Table 2">
            <a:extLst>
              <a:ext uri="{FF2B5EF4-FFF2-40B4-BE49-F238E27FC236}">
                <a16:creationId xmlns:a16="http://schemas.microsoft.com/office/drawing/2014/main" id="{95E2E04A-C703-55CC-B8AC-38F8E581F082}"/>
              </a:ext>
            </a:extLst>
          </p:cNvPr>
          <p:cNvGraphicFramePr>
            <a:graphicFrameLocks noGrp="1"/>
          </p:cNvGraphicFramePr>
          <p:nvPr/>
        </p:nvGraphicFramePr>
        <p:xfrm>
          <a:off x="1582433" y="1550942"/>
          <a:ext cx="4230307" cy="2218170"/>
        </p:xfrm>
        <a:graphic>
          <a:graphicData uri="http://schemas.openxmlformats.org/drawingml/2006/table">
            <a:tbl>
              <a:tblPr firstRow="1" bandRow="1">
                <a:tableStyleId>{D806A02D-9255-4416-AC49-59535D0934EA}</a:tableStyleId>
              </a:tblPr>
              <a:tblGrid>
                <a:gridCol w="1287147">
                  <a:extLst>
                    <a:ext uri="{9D8B030D-6E8A-4147-A177-3AD203B41FA5}">
                      <a16:colId xmlns:a16="http://schemas.microsoft.com/office/drawing/2014/main" val="3096572194"/>
                    </a:ext>
                  </a:extLst>
                </a:gridCol>
                <a:gridCol w="735981">
                  <a:extLst>
                    <a:ext uri="{9D8B030D-6E8A-4147-A177-3AD203B41FA5}">
                      <a16:colId xmlns:a16="http://schemas.microsoft.com/office/drawing/2014/main" val="3857433855"/>
                    </a:ext>
                  </a:extLst>
                </a:gridCol>
                <a:gridCol w="1001895">
                  <a:extLst>
                    <a:ext uri="{9D8B030D-6E8A-4147-A177-3AD203B41FA5}">
                      <a16:colId xmlns:a16="http://schemas.microsoft.com/office/drawing/2014/main" val="3566248489"/>
                    </a:ext>
                  </a:extLst>
                </a:gridCol>
                <a:gridCol w="1205284">
                  <a:extLst>
                    <a:ext uri="{9D8B030D-6E8A-4147-A177-3AD203B41FA5}">
                      <a16:colId xmlns:a16="http://schemas.microsoft.com/office/drawing/2014/main" val="2239775004"/>
                    </a:ext>
                  </a:extLst>
                </a:gridCol>
              </a:tblGrid>
              <a:tr h="369695">
                <a:tc>
                  <a:txBody>
                    <a:bodyPr/>
                    <a:lstStyle/>
                    <a:p>
                      <a:r>
                        <a:rPr lang="en-US" dirty="0"/>
                        <a:t>Experience</a:t>
                      </a:r>
                    </a:p>
                  </a:txBody>
                  <a:tcPr/>
                </a:tc>
                <a:tc>
                  <a:txBody>
                    <a:bodyPr/>
                    <a:lstStyle/>
                    <a:p>
                      <a:r>
                        <a:rPr lang="en-US" dirty="0"/>
                        <a:t>Age</a:t>
                      </a:r>
                    </a:p>
                  </a:txBody>
                  <a:tcPr/>
                </a:tc>
                <a:tc>
                  <a:txBody>
                    <a:bodyPr/>
                    <a:lstStyle/>
                    <a:p>
                      <a:r>
                        <a:rPr lang="en-US" dirty="0"/>
                        <a:t>Salary</a:t>
                      </a:r>
                    </a:p>
                  </a:txBody>
                  <a:tcPr/>
                </a:tc>
                <a:tc>
                  <a:txBody>
                    <a:bodyPr/>
                    <a:lstStyle/>
                    <a:p>
                      <a:r>
                        <a:rPr lang="en-US" dirty="0"/>
                        <a:t>Class</a:t>
                      </a:r>
                    </a:p>
                  </a:txBody>
                  <a:tcPr/>
                </a:tc>
                <a:extLst>
                  <a:ext uri="{0D108BD9-81ED-4DB2-BD59-A6C34878D82A}">
                    <a16:rowId xmlns:a16="http://schemas.microsoft.com/office/drawing/2014/main" val="2330288084"/>
                  </a:ext>
                </a:extLst>
              </a:tr>
              <a:tr h="369695">
                <a:tc>
                  <a:txBody>
                    <a:bodyPr/>
                    <a:lstStyle/>
                    <a:p>
                      <a:r>
                        <a:rPr lang="en-US" dirty="0"/>
                        <a:t>2</a:t>
                      </a:r>
                    </a:p>
                  </a:txBody>
                  <a:tcPr/>
                </a:tc>
                <a:tc>
                  <a:txBody>
                    <a:bodyPr/>
                    <a:lstStyle/>
                    <a:p>
                      <a:r>
                        <a:rPr lang="en-US" dirty="0"/>
                        <a:t>25</a:t>
                      </a:r>
                    </a:p>
                  </a:txBody>
                  <a:tcPr/>
                </a:tc>
                <a:tc>
                  <a:txBody>
                    <a:bodyPr/>
                    <a:lstStyle/>
                    <a:p>
                      <a:pPr algn="ctr" fontAlgn="b"/>
                      <a:r>
                        <a:rPr lang="en-IN" sz="1200" b="0" i="0" u="none" strike="noStrike" dirty="0">
                          <a:solidFill>
                            <a:srgbClr val="000000"/>
                          </a:solidFill>
                          <a:effectLst/>
                          <a:latin typeface="Calibri" panose="020F0502020204030204" pitchFamily="34" charset="0"/>
                        </a:rPr>
                        <a:t>40000</a:t>
                      </a:r>
                    </a:p>
                  </a:txBody>
                  <a:tcPr marL="9525" marR="9525" marT="9525" marB="0" anchor="ctr"/>
                </a:tc>
                <a:tc>
                  <a:txBody>
                    <a:bodyPr/>
                    <a:lstStyle/>
                    <a:p>
                      <a:r>
                        <a:rPr lang="en-US" dirty="0"/>
                        <a:t>Junior</a:t>
                      </a:r>
                    </a:p>
                  </a:txBody>
                  <a:tcPr/>
                </a:tc>
                <a:extLst>
                  <a:ext uri="{0D108BD9-81ED-4DB2-BD59-A6C34878D82A}">
                    <a16:rowId xmlns:a16="http://schemas.microsoft.com/office/drawing/2014/main" val="264506233"/>
                  </a:ext>
                </a:extLst>
              </a:tr>
              <a:tr h="369695">
                <a:tc>
                  <a:txBody>
                    <a:bodyPr/>
                    <a:lstStyle/>
                    <a:p>
                      <a:r>
                        <a:rPr lang="en-US" dirty="0"/>
                        <a:t>10</a:t>
                      </a:r>
                    </a:p>
                  </a:txBody>
                  <a:tcPr/>
                </a:tc>
                <a:tc>
                  <a:txBody>
                    <a:bodyPr/>
                    <a:lstStyle/>
                    <a:p>
                      <a:r>
                        <a:rPr lang="en-US" dirty="0"/>
                        <a:t>35</a:t>
                      </a:r>
                    </a:p>
                  </a:txBody>
                  <a:tcPr/>
                </a:tc>
                <a:tc>
                  <a:txBody>
                    <a:bodyPr/>
                    <a:lstStyle/>
                    <a:p>
                      <a:pPr algn="ctr" fontAlgn="b"/>
                      <a:r>
                        <a:rPr lang="en-IN" sz="1200" b="0" i="0" u="none" strike="noStrike" dirty="0">
                          <a:solidFill>
                            <a:srgbClr val="000000"/>
                          </a:solidFill>
                          <a:effectLst/>
                          <a:latin typeface="Calibri" panose="020F0502020204030204" pitchFamily="34" charset="0"/>
                        </a:rPr>
                        <a:t>80000</a:t>
                      </a:r>
                    </a:p>
                  </a:txBody>
                  <a:tcPr marL="9525" marR="9525" marT="9525" marB="0" anchor="ctr"/>
                </a:tc>
                <a:tc>
                  <a:txBody>
                    <a:bodyPr/>
                    <a:lstStyle/>
                    <a:p>
                      <a:r>
                        <a:rPr lang="en-US" dirty="0"/>
                        <a:t>Senior</a:t>
                      </a:r>
                    </a:p>
                  </a:txBody>
                  <a:tcPr/>
                </a:tc>
                <a:extLst>
                  <a:ext uri="{0D108BD9-81ED-4DB2-BD59-A6C34878D82A}">
                    <a16:rowId xmlns:a16="http://schemas.microsoft.com/office/drawing/2014/main" val="3123060472"/>
                  </a:ext>
                </a:extLst>
              </a:tr>
              <a:tr h="369695">
                <a:tc>
                  <a:txBody>
                    <a:bodyPr/>
                    <a:lstStyle/>
                    <a:p>
                      <a:r>
                        <a:rPr lang="en-US" dirty="0"/>
                        <a:t>5</a:t>
                      </a:r>
                    </a:p>
                  </a:txBody>
                  <a:tcPr/>
                </a:tc>
                <a:tc>
                  <a:txBody>
                    <a:bodyPr/>
                    <a:lstStyle/>
                    <a:p>
                      <a:r>
                        <a:rPr lang="en-US" dirty="0"/>
                        <a:t>30</a:t>
                      </a:r>
                    </a:p>
                  </a:txBody>
                  <a:tcPr/>
                </a:tc>
                <a:tc>
                  <a:txBody>
                    <a:bodyPr/>
                    <a:lstStyle/>
                    <a:p>
                      <a:pPr algn="ctr" fontAlgn="b"/>
                      <a:r>
                        <a:rPr lang="en-IN" sz="1200" b="0" i="0" u="none" strike="noStrike" dirty="0">
                          <a:solidFill>
                            <a:srgbClr val="000000"/>
                          </a:solidFill>
                          <a:effectLst/>
                          <a:latin typeface="Calibri" panose="020F0502020204030204" pitchFamily="34" charset="0"/>
                        </a:rPr>
                        <a:t>60000</a:t>
                      </a:r>
                    </a:p>
                  </a:txBody>
                  <a:tcPr marL="9525" marR="9525" marT="9525" marB="0" anchor="ctr"/>
                </a:tc>
                <a:tc>
                  <a:txBody>
                    <a:bodyPr/>
                    <a:lstStyle/>
                    <a:p>
                      <a:r>
                        <a:rPr lang="en-US" dirty="0"/>
                        <a:t>Junior</a:t>
                      </a:r>
                    </a:p>
                  </a:txBody>
                  <a:tcPr/>
                </a:tc>
                <a:extLst>
                  <a:ext uri="{0D108BD9-81ED-4DB2-BD59-A6C34878D82A}">
                    <a16:rowId xmlns:a16="http://schemas.microsoft.com/office/drawing/2014/main" val="1119019062"/>
                  </a:ext>
                </a:extLst>
              </a:tr>
              <a:tr h="369695">
                <a:tc>
                  <a:txBody>
                    <a:bodyPr/>
                    <a:lstStyle/>
                    <a:p>
                      <a:r>
                        <a:rPr lang="en-US" dirty="0"/>
                        <a:t>3</a:t>
                      </a:r>
                    </a:p>
                  </a:txBody>
                  <a:tcPr/>
                </a:tc>
                <a:tc>
                  <a:txBody>
                    <a:bodyPr/>
                    <a:lstStyle/>
                    <a:p>
                      <a:r>
                        <a:rPr lang="en-US" dirty="0"/>
                        <a:t>26</a:t>
                      </a:r>
                    </a:p>
                  </a:txBody>
                  <a:tcPr/>
                </a:tc>
                <a:tc>
                  <a:txBody>
                    <a:bodyPr/>
                    <a:lstStyle/>
                    <a:p>
                      <a:pPr algn="ctr" fontAlgn="b"/>
                      <a:r>
                        <a:rPr lang="en-IN" sz="1200" b="0" i="0" u="none" strike="noStrike" dirty="0">
                          <a:solidFill>
                            <a:srgbClr val="000000"/>
                          </a:solidFill>
                          <a:effectLst/>
                          <a:latin typeface="Calibri" panose="020F0502020204030204" pitchFamily="34" charset="0"/>
                        </a:rPr>
                        <a:t>42000</a:t>
                      </a:r>
                    </a:p>
                  </a:txBody>
                  <a:tcPr marL="9525" marR="9525" marT="9525" marB="0" anchor="ctr"/>
                </a:tc>
                <a:tc>
                  <a:txBody>
                    <a:bodyPr/>
                    <a:lstStyle/>
                    <a:p>
                      <a:r>
                        <a:rPr lang="en-US" dirty="0"/>
                        <a:t>Junior</a:t>
                      </a:r>
                    </a:p>
                  </a:txBody>
                  <a:tcPr/>
                </a:tc>
                <a:extLst>
                  <a:ext uri="{0D108BD9-81ED-4DB2-BD59-A6C34878D82A}">
                    <a16:rowId xmlns:a16="http://schemas.microsoft.com/office/drawing/2014/main" val="1250882146"/>
                  </a:ext>
                </a:extLst>
              </a:tr>
              <a:tr h="369695">
                <a:tc>
                  <a:txBody>
                    <a:bodyPr/>
                    <a:lstStyle/>
                    <a:p>
                      <a:r>
                        <a:rPr lang="en-US" dirty="0"/>
                        <a:t>12</a:t>
                      </a:r>
                    </a:p>
                  </a:txBody>
                  <a:tcPr/>
                </a:tc>
                <a:tc>
                  <a:txBody>
                    <a:bodyPr/>
                    <a:lstStyle/>
                    <a:p>
                      <a:r>
                        <a:rPr lang="en-US" dirty="0"/>
                        <a:t>40</a:t>
                      </a:r>
                    </a:p>
                  </a:txBody>
                  <a:tcPr/>
                </a:tc>
                <a:tc>
                  <a:txBody>
                    <a:bodyPr/>
                    <a:lstStyle/>
                    <a:p>
                      <a:pPr algn="ctr" fontAlgn="b"/>
                      <a:r>
                        <a:rPr lang="en-IN" sz="1200" b="0" i="0" u="none" strike="noStrike" dirty="0">
                          <a:solidFill>
                            <a:srgbClr val="000000"/>
                          </a:solidFill>
                          <a:effectLst/>
                          <a:latin typeface="Calibri" panose="020F0502020204030204" pitchFamily="34" charset="0"/>
                        </a:rPr>
                        <a:t>90000</a:t>
                      </a:r>
                    </a:p>
                  </a:txBody>
                  <a:tcPr marL="9525" marR="9525" marT="9525" marB="0" anchor="ctr"/>
                </a:tc>
                <a:tc>
                  <a:txBody>
                    <a:bodyPr/>
                    <a:lstStyle/>
                    <a:p>
                      <a:r>
                        <a:rPr lang="en-US" dirty="0"/>
                        <a:t>Senior</a:t>
                      </a:r>
                    </a:p>
                  </a:txBody>
                  <a:tcPr/>
                </a:tc>
                <a:extLst>
                  <a:ext uri="{0D108BD9-81ED-4DB2-BD59-A6C34878D82A}">
                    <a16:rowId xmlns:a16="http://schemas.microsoft.com/office/drawing/2014/main" val="3827542303"/>
                  </a:ext>
                </a:extLst>
              </a:tr>
            </a:tbl>
          </a:graphicData>
        </a:graphic>
      </p:graphicFrame>
    </p:spTree>
    <p:extLst>
      <p:ext uri="{BB962C8B-B14F-4D97-AF65-F5344CB8AC3E}">
        <p14:creationId xmlns:p14="http://schemas.microsoft.com/office/powerpoint/2010/main" val="378801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147289"/>
            <a:ext cx="3896158"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Curse of Dimensionality</a:t>
            </a:r>
            <a:endParaRPr dirty="0">
              <a:solidFill>
                <a:schemeClr val="tx1"/>
              </a:solidFill>
            </a:endParaRPr>
          </a:p>
        </p:txBody>
      </p:sp>
      <p:sp>
        <p:nvSpPr>
          <p:cNvPr id="131" name="Google Shape;131;p16"/>
          <p:cNvSpPr txBox="1">
            <a:spLocks noGrp="1"/>
          </p:cNvSpPr>
          <p:nvPr>
            <p:ph type="body" idx="1"/>
          </p:nvPr>
        </p:nvSpPr>
        <p:spPr>
          <a:xfrm>
            <a:off x="311700" y="876202"/>
            <a:ext cx="8613815" cy="4308248"/>
          </a:xfrm>
          <a:prstGeom prst="rect">
            <a:avLst/>
          </a:prstGeom>
        </p:spPr>
        <p:txBody>
          <a:bodyPr spcFirstLastPara="1" wrap="square" lIns="91425" tIns="91425" rIns="91425" bIns="91425" anchor="t" anchorCtr="0">
            <a:normAutofit/>
          </a:bodyPr>
          <a:lstStyle/>
          <a:p>
            <a:pPr marL="0" lvl="0" indent="0">
              <a:buNone/>
            </a:pPr>
            <a:r>
              <a:rPr lang="en-IN" dirty="0"/>
              <a:t>The </a:t>
            </a:r>
            <a:r>
              <a:rPr lang="en-IN" b="1" dirty="0"/>
              <a:t>curse of dimensionality</a:t>
            </a:r>
            <a:r>
              <a:rPr lang="en-IN" dirty="0"/>
              <a:t> refers to the various challenges and phenomena that arise when </a:t>
            </a:r>
            <a:r>
              <a:rPr lang="en-IN" dirty="0" err="1"/>
              <a:t>analyzing</a:t>
            </a:r>
            <a:r>
              <a:rPr lang="en-IN" dirty="0"/>
              <a:t> and organizing high-dimensional data spaces.</a:t>
            </a:r>
            <a:endParaRPr lang="en-US" dirty="0">
              <a:solidFill>
                <a:schemeClr val="tx1"/>
              </a:solidFill>
            </a:endParaRPr>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r>
              <a:rPr lang="en-IN" dirty="0">
                <a:solidFill>
                  <a:schemeClr val="tx1"/>
                </a:solidFill>
              </a:rPr>
              <a:t>Problems due to high dimensionality:</a:t>
            </a:r>
          </a:p>
          <a:p>
            <a:pPr marL="0" lvl="0" indent="0" algn="l" rtl="0">
              <a:spcBef>
                <a:spcPts val="0"/>
              </a:spcBef>
              <a:spcAft>
                <a:spcPts val="0"/>
              </a:spcAft>
              <a:buNone/>
            </a:pPr>
            <a:endParaRPr lang="en-IN" dirty="0">
              <a:solidFill>
                <a:schemeClr val="tx1"/>
              </a:solidFill>
            </a:endParaRPr>
          </a:p>
          <a:p>
            <a:pPr marL="342900" indent="-342900">
              <a:buFont typeface="Helvetica Neue"/>
              <a:buAutoNum type="arabicPeriod"/>
            </a:pPr>
            <a:r>
              <a:rPr lang="en-IN" sz="1300" dirty="0">
                <a:solidFill>
                  <a:schemeClr val="tx1"/>
                </a:solidFill>
              </a:rPr>
              <a:t>Increased data sparsity </a:t>
            </a:r>
          </a:p>
          <a:p>
            <a:pPr marL="342900" indent="-342900">
              <a:buFont typeface="Helvetica Neue"/>
              <a:buAutoNum type="arabicPeriod"/>
            </a:pPr>
            <a:r>
              <a:rPr lang="en-IN" sz="1300" dirty="0">
                <a:solidFill>
                  <a:schemeClr val="tx1"/>
                </a:solidFill>
              </a:rPr>
              <a:t>Increased computational cost</a:t>
            </a:r>
          </a:p>
          <a:p>
            <a:pPr marL="342900" indent="-342900">
              <a:buFont typeface="Helvetica Neue"/>
              <a:buAutoNum type="arabicPeriod"/>
            </a:pPr>
            <a:r>
              <a:rPr lang="en-IN" sz="1300" dirty="0">
                <a:solidFill>
                  <a:schemeClr val="tx1"/>
                </a:solidFill>
              </a:rPr>
              <a:t>Increased risk of overfitting in Machine Learning Models</a:t>
            </a:r>
          </a:p>
          <a:p>
            <a:pPr marL="342900" indent="-342900">
              <a:buFont typeface="Helvetica Neue"/>
              <a:buAutoNum type="arabicPeriod"/>
            </a:pPr>
            <a:r>
              <a:rPr lang="en-IN" sz="1300" dirty="0">
                <a:solidFill>
                  <a:schemeClr val="tx1"/>
                </a:solidFill>
              </a:rPr>
              <a:t>Difficulty in visualisation</a:t>
            </a:r>
          </a:p>
          <a:p>
            <a:pPr marL="342900" indent="-342900">
              <a:buFont typeface="Helvetica Neue"/>
              <a:buAutoNum type="arabicPeriod"/>
            </a:pPr>
            <a:r>
              <a:rPr lang="en-IN" sz="1300" dirty="0">
                <a:solidFill>
                  <a:schemeClr val="tx1"/>
                </a:solidFill>
              </a:rPr>
              <a:t>Feature redundancy and irrelevance</a:t>
            </a:r>
            <a:endParaRPr lang="en-IN"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713787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r>
              <a:rPr lang="en-IN" dirty="0">
                <a:solidFill>
                  <a:schemeClr val="tx1"/>
                </a:solidFill>
              </a:rPr>
              <a:t>Step 1: </a:t>
            </a:r>
            <a:r>
              <a:rPr lang="en-IN" dirty="0"/>
              <a:t>Calculate the Mean Vectors for Each Class</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2" name="Table 2">
            <a:extLst>
              <a:ext uri="{FF2B5EF4-FFF2-40B4-BE49-F238E27FC236}">
                <a16:creationId xmlns:a16="http://schemas.microsoft.com/office/drawing/2014/main" id="{95E2E04A-C703-55CC-B8AC-38F8E581F082}"/>
              </a:ext>
            </a:extLst>
          </p:cNvPr>
          <p:cNvGraphicFramePr>
            <a:graphicFrameLocks noGrp="1"/>
          </p:cNvGraphicFramePr>
          <p:nvPr>
            <p:extLst>
              <p:ext uri="{D42A27DB-BD31-4B8C-83A1-F6EECF244321}">
                <p14:modId xmlns:p14="http://schemas.microsoft.com/office/powerpoint/2010/main" val="2584090120"/>
              </p:ext>
            </p:extLst>
          </p:nvPr>
        </p:nvGraphicFramePr>
        <p:xfrm>
          <a:off x="1662388" y="1070177"/>
          <a:ext cx="3147695" cy="2034768"/>
        </p:xfrm>
        <a:graphic>
          <a:graphicData uri="http://schemas.openxmlformats.org/drawingml/2006/table">
            <a:tbl>
              <a:tblPr firstRow="1" bandRow="1">
                <a:tableStyleId>{D806A02D-9255-4416-AC49-59535D0934EA}</a:tableStyleId>
              </a:tblPr>
              <a:tblGrid>
                <a:gridCol w="1119505">
                  <a:extLst>
                    <a:ext uri="{9D8B030D-6E8A-4147-A177-3AD203B41FA5}">
                      <a16:colId xmlns:a16="http://schemas.microsoft.com/office/drawing/2014/main" val="3096572194"/>
                    </a:ext>
                  </a:extLst>
                </a:gridCol>
                <a:gridCol w="548005">
                  <a:extLst>
                    <a:ext uri="{9D8B030D-6E8A-4147-A177-3AD203B41FA5}">
                      <a16:colId xmlns:a16="http://schemas.microsoft.com/office/drawing/2014/main" val="3857433855"/>
                    </a:ext>
                  </a:extLst>
                </a:gridCol>
                <a:gridCol w="779364">
                  <a:extLst>
                    <a:ext uri="{9D8B030D-6E8A-4147-A177-3AD203B41FA5}">
                      <a16:colId xmlns:a16="http://schemas.microsoft.com/office/drawing/2014/main" val="3566248489"/>
                    </a:ext>
                  </a:extLst>
                </a:gridCol>
                <a:gridCol w="700821">
                  <a:extLst>
                    <a:ext uri="{9D8B030D-6E8A-4147-A177-3AD203B41FA5}">
                      <a16:colId xmlns:a16="http://schemas.microsoft.com/office/drawing/2014/main" val="2239775004"/>
                    </a:ext>
                  </a:extLst>
                </a:gridCol>
              </a:tblGrid>
              <a:tr h="339128">
                <a:tc>
                  <a:txBody>
                    <a:bodyPr/>
                    <a:lstStyle/>
                    <a:p>
                      <a:r>
                        <a:rPr lang="en-US" dirty="0"/>
                        <a:t>Experience</a:t>
                      </a:r>
                    </a:p>
                  </a:txBody>
                  <a:tcPr/>
                </a:tc>
                <a:tc>
                  <a:txBody>
                    <a:bodyPr/>
                    <a:lstStyle/>
                    <a:p>
                      <a:r>
                        <a:rPr lang="en-US" dirty="0"/>
                        <a:t>Age</a:t>
                      </a:r>
                    </a:p>
                  </a:txBody>
                  <a:tcPr/>
                </a:tc>
                <a:tc>
                  <a:txBody>
                    <a:bodyPr/>
                    <a:lstStyle/>
                    <a:p>
                      <a:pPr algn="ctr"/>
                      <a:r>
                        <a:rPr lang="en-US" dirty="0"/>
                        <a:t>Salary</a:t>
                      </a:r>
                    </a:p>
                  </a:txBody>
                  <a:tcPr anchor="ctr"/>
                </a:tc>
                <a:tc>
                  <a:txBody>
                    <a:bodyPr/>
                    <a:lstStyle/>
                    <a:p>
                      <a:r>
                        <a:rPr lang="en-US" dirty="0"/>
                        <a:t>Class</a:t>
                      </a:r>
                    </a:p>
                  </a:txBody>
                  <a:tcPr/>
                </a:tc>
                <a:extLst>
                  <a:ext uri="{0D108BD9-81ED-4DB2-BD59-A6C34878D82A}">
                    <a16:rowId xmlns:a16="http://schemas.microsoft.com/office/drawing/2014/main" val="2330288084"/>
                  </a:ext>
                </a:extLst>
              </a:tr>
              <a:tr h="339128">
                <a:tc>
                  <a:txBody>
                    <a:bodyPr/>
                    <a:lstStyle/>
                    <a:p>
                      <a:r>
                        <a:rPr lang="en-US" dirty="0"/>
                        <a:t>2</a:t>
                      </a:r>
                    </a:p>
                  </a:txBody>
                  <a:tcPr/>
                </a:tc>
                <a:tc>
                  <a:txBody>
                    <a:bodyPr/>
                    <a:lstStyle/>
                    <a:p>
                      <a:r>
                        <a:rPr lang="en-US" dirty="0"/>
                        <a:t>25</a:t>
                      </a:r>
                    </a:p>
                  </a:txBody>
                  <a:tcPr/>
                </a:tc>
                <a:tc>
                  <a:txBody>
                    <a:bodyPr/>
                    <a:lstStyle/>
                    <a:p>
                      <a:pPr algn="ctr" fontAlgn="b"/>
                      <a:r>
                        <a:rPr lang="en-IN" sz="1200" b="0" i="0" u="none" strike="noStrike" dirty="0">
                          <a:solidFill>
                            <a:srgbClr val="000000"/>
                          </a:solidFill>
                          <a:effectLst/>
                          <a:latin typeface="Calibri" panose="020F0502020204030204" pitchFamily="34" charset="0"/>
                        </a:rPr>
                        <a:t>40000</a:t>
                      </a:r>
                    </a:p>
                  </a:txBody>
                  <a:tcPr marL="9525" marR="9525" marT="9525" marB="0" anchor="ctr"/>
                </a:tc>
                <a:tc>
                  <a:txBody>
                    <a:bodyPr/>
                    <a:lstStyle/>
                    <a:p>
                      <a:r>
                        <a:rPr lang="en-US" dirty="0"/>
                        <a:t>0</a:t>
                      </a:r>
                    </a:p>
                  </a:txBody>
                  <a:tcPr/>
                </a:tc>
                <a:extLst>
                  <a:ext uri="{0D108BD9-81ED-4DB2-BD59-A6C34878D82A}">
                    <a16:rowId xmlns:a16="http://schemas.microsoft.com/office/drawing/2014/main" val="264506233"/>
                  </a:ext>
                </a:extLst>
              </a:tr>
              <a:tr h="339128">
                <a:tc>
                  <a:txBody>
                    <a:bodyPr/>
                    <a:lstStyle/>
                    <a:p>
                      <a:r>
                        <a:rPr lang="en-US" dirty="0"/>
                        <a:t>10</a:t>
                      </a:r>
                    </a:p>
                  </a:txBody>
                  <a:tcPr/>
                </a:tc>
                <a:tc>
                  <a:txBody>
                    <a:bodyPr/>
                    <a:lstStyle/>
                    <a:p>
                      <a:r>
                        <a:rPr lang="en-US" dirty="0"/>
                        <a:t>35</a:t>
                      </a:r>
                    </a:p>
                  </a:txBody>
                  <a:tcPr/>
                </a:tc>
                <a:tc>
                  <a:txBody>
                    <a:bodyPr/>
                    <a:lstStyle/>
                    <a:p>
                      <a:pPr algn="ctr" fontAlgn="b"/>
                      <a:r>
                        <a:rPr lang="en-IN" sz="1200" b="0" i="0" u="none" strike="noStrike" dirty="0">
                          <a:solidFill>
                            <a:srgbClr val="000000"/>
                          </a:solidFill>
                          <a:effectLst/>
                          <a:latin typeface="Calibri" panose="020F0502020204030204" pitchFamily="34" charset="0"/>
                        </a:rPr>
                        <a:t>80000</a:t>
                      </a:r>
                    </a:p>
                  </a:txBody>
                  <a:tcPr marL="9525" marR="9525" marT="9525" marB="0" anchor="ctr"/>
                </a:tc>
                <a:tc>
                  <a:txBody>
                    <a:bodyPr/>
                    <a:lstStyle/>
                    <a:p>
                      <a:r>
                        <a:rPr lang="en-US" dirty="0"/>
                        <a:t>1</a:t>
                      </a:r>
                    </a:p>
                  </a:txBody>
                  <a:tcPr/>
                </a:tc>
                <a:extLst>
                  <a:ext uri="{0D108BD9-81ED-4DB2-BD59-A6C34878D82A}">
                    <a16:rowId xmlns:a16="http://schemas.microsoft.com/office/drawing/2014/main" val="3123060472"/>
                  </a:ext>
                </a:extLst>
              </a:tr>
              <a:tr h="339128">
                <a:tc>
                  <a:txBody>
                    <a:bodyPr/>
                    <a:lstStyle/>
                    <a:p>
                      <a:r>
                        <a:rPr lang="en-US" dirty="0"/>
                        <a:t>5</a:t>
                      </a:r>
                    </a:p>
                  </a:txBody>
                  <a:tcPr/>
                </a:tc>
                <a:tc>
                  <a:txBody>
                    <a:bodyPr/>
                    <a:lstStyle/>
                    <a:p>
                      <a:r>
                        <a:rPr lang="en-US" dirty="0"/>
                        <a:t>30</a:t>
                      </a:r>
                    </a:p>
                  </a:txBody>
                  <a:tcPr/>
                </a:tc>
                <a:tc>
                  <a:txBody>
                    <a:bodyPr/>
                    <a:lstStyle/>
                    <a:p>
                      <a:pPr algn="ctr" fontAlgn="b"/>
                      <a:r>
                        <a:rPr lang="en-IN" sz="1200" b="0" i="0" u="none" strike="noStrike" dirty="0">
                          <a:solidFill>
                            <a:srgbClr val="000000"/>
                          </a:solidFill>
                          <a:effectLst/>
                          <a:latin typeface="Calibri" panose="020F0502020204030204" pitchFamily="34" charset="0"/>
                        </a:rPr>
                        <a:t>60000</a:t>
                      </a:r>
                    </a:p>
                  </a:txBody>
                  <a:tcPr marL="9525" marR="9525" marT="9525" marB="0" anchor="ctr"/>
                </a:tc>
                <a:tc>
                  <a:txBody>
                    <a:bodyPr/>
                    <a:lstStyle/>
                    <a:p>
                      <a:r>
                        <a:rPr lang="en-US" dirty="0"/>
                        <a:t>0</a:t>
                      </a:r>
                    </a:p>
                  </a:txBody>
                  <a:tcPr/>
                </a:tc>
                <a:extLst>
                  <a:ext uri="{0D108BD9-81ED-4DB2-BD59-A6C34878D82A}">
                    <a16:rowId xmlns:a16="http://schemas.microsoft.com/office/drawing/2014/main" val="1119019062"/>
                  </a:ext>
                </a:extLst>
              </a:tr>
              <a:tr h="339128">
                <a:tc>
                  <a:txBody>
                    <a:bodyPr/>
                    <a:lstStyle/>
                    <a:p>
                      <a:r>
                        <a:rPr lang="en-US" dirty="0"/>
                        <a:t>3</a:t>
                      </a:r>
                    </a:p>
                  </a:txBody>
                  <a:tcPr/>
                </a:tc>
                <a:tc>
                  <a:txBody>
                    <a:bodyPr/>
                    <a:lstStyle/>
                    <a:p>
                      <a:r>
                        <a:rPr lang="en-US" dirty="0"/>
                        <a:t>26</a:t>
                      </a:r>
                    </a:p>
                  </a:txBody>
                  <a:tcPr/>
                </a:tc>
                <a:tc>
                  <a:txBody>
                    <a:bodyPr/>
                    <a:lstStyle/>
                    <a:p>
                      <a:pPr algn="ctr" fontAlgn="b"/>
                      <a:r>
                        <a:rPr lang="en-IN" sz="1200" b="0" i="0" u="none" strike="noStrike" dirty="0">
                          <a:solidFill>
                            <a:srgbClr val="000000"/>
                          </a:solidFill>
                          <a:effectLst/>
                          <a:latin typeface="Calibri" panose="020F0502020204030204" pitchFamily="34" charset="0"/>
                        </a:rPr>
                        <a:t>42000</a:t>
                      </a:r>
                    </a:p>
                  </a:txBody>
                  <a:tcPr marL="9525" marR="9525" marT="9525" marB="0" anchor="ctr"/>
                </a:tc>
                <a:tc>
                  <a:txBody>
                    <a:bodyPr/>
                    <a:lstStyle/>
                    <a:p>
                      <a:r>
                        <a:rPr lang="en-US" dirty="0"/>
                        <a:t>0</a:t>
                      </a:r>
                    </a:p>
                  </a:txBody>
                  <a:tcPr/>
                </a:tc>
                <a:extLst>
                  <a:ext uri="{0D108BD9-81ED-4DB2-BD59-A6C34878D82A}">
                    <a16:rowId xmlns:a16="http://schemas.microsoft.com/office/drawing/2014/main" val="1250882146"/>
                  </a:ext>
                </a:extLst>
              </a:tr>
              <a:tr h="339128">
                <a:tc>
                  <a:txBody>
                    <a:bodyPr/>
                    <a:lstStyle/>
                    <a:p>
                      <a:r>
                        <a:rPr lang="en-US" dirty="0"/>
                        <a:t>12</a:t>
                      </a:r>
                    </a:p>
                  </a:txBody>
                  <a:tcPr/>
                </a:tc>
                <a:tc>
                  <a:txBody>
                    <a:bodyPr/>
                    <a:lstStyle/>
                    <a:p>
                      <a:r>
                        <a:rPr lang="en-US" dirty="0"/>
                        <a:t>40</a:t>
                      </a:r>
                    </a:p>
                  </a:txBody>
                  <a:tcPr/>
                </a:tc>
                <a:tc>
                  <a:txBody>
                    <a:bodyPr/>
                    <a:lstStyle/>
                    <a:p>
                      <a:pPr algn="ctr" fontAlgn="b"/>
                      <a:r>
                        <a:rPr lang="en-IN" sz="1200" b="0" i="0" u="none" strike="noStrike" dirty="0">
                          <a:solidFill>
                            <a:srgbClr val="000000"/>
                          </a:solidFill>
                          <a:effectLst/>
                          <a:latin typeface="Calibri" panose="020F0502020204030204" pitchFamily="34" charset="0"/>
                        </a:rPr>
                        <a:t>90000</a:t>
                      </a:r>
                    </a:p>
                  </a:txBody>
                  <a:tcPr marL="9525" marR="9525" marT="9525" marB="0" anchor="ctr"/>
                </a:tc>
                <a:tc>
                  <a:txBody>
                    <a:bodyPr/>
                    <a:lstStyle/>
                    <a:p>
                      <a:r>
                        <a:rPr lang="en-US" dirty="0"/>
                        <a:t>1</a:t>
                      </a:r>
                    </a:p>
                  </a:txBody>
                  <a:tcPr/>
                </a:tc>
                <a:extLst>
                  <a:ext uri="{0D108BD9-81ED-4DB2-BD59-A6C34878D82A}">
                    <a16:rowId xmlns:a16="http://schemas.microsoft.com/office/drawing/2014/main" val="3827542303"/>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150EE96-45AF-E5CD-2000-3AF9DD99C2D7}"/>
                  </a:ext>
                </a:extLst>
              </p:cNvPr>
              <p:cNvSpPr txBox="1"/>
              <p:nvPr/>
            </p:nvSpPr>
            <p:spPr>
              <a:xfrm>
                <a:off x="2090010" y="3230871"/>
                <a:ext cx="2274982" cy="1676421"/>
              </a:xfrm>
              <a:prstGeom prst="rect">
                <a:avLst/>
              </a:prstGeom>
              <a:noFill/>
            </p:spPr>
            <p:txBody>
              <a:bodyPr wrap="none" rtlCol="0">
                <a:spAutoFit/>
              </a:bodyPr>
              <a:lstStyle/>
              <a:p>
                <a:r>
                  <a:rPr lang="en-US" dirty="0"/>
                  <a:t>Grouping Data by Classes</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𝑜</m:t>
                          </m:r>
                        </m:sub>
                      </m:sSub>
                      <m:r>
                        <a:rPr lang="en-US" b="0" i="1" smtClean="0">
                          <a:latin typeface="Cambria Math" panose="02040503050406030204" pitchFamily="18" charset="0"/>
                        </a:rPr>
                        <m:t>= </m:t>
                      </m:r>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25</m:t>
                            </m:r>
                          </m:e>
                          <m:e>
                            <m:r>
                              <a:rPr lang="en-US" b="0" i="1" smtClean="0">
                                <a:latin typeface="Cambria Math" panose="02040503050406030204" pitchFamily="18" charset="0"/>
                              </a:rPr>
                              <m:t>40000</m:t>
                            </m:r>
                          </m:e>
                        </m:mr>
                        <m:mr>
                          <m:e>
                            <m:r>
                              <a:rPr lang="en-US" b="0" i="1" smtClean="0">
                                <a:latin typeface="Cambria Math" panose="02040503050406030204" pitchFamily="18" charset="0"/>
                              </a:rPr>
                              <m:t>5</m:t>
                            </m:r>
                          </m:e>
                          <m:e>
                            <m:r>
                              <a:rPr lang="en-US" b="0" i="1" smtClean="0">
                                <a:latin typeface="Cambria Math" panose="02040503050406030204" pitchFamily="18" charset="0"/>
                              </a:rPr>
                              <m:t>30</m:t>
                            </m:r>
                          </m:e>
                          <m:e>
                            <m:r>
                              <a:rPr lang="en-US" b="0" i="1" smtClean="0">
                                <a:latin typeface="Cambria Math" panose="02040503050406030204" pitchFamily="18" charset="0"/>
                              </a:rPr>
                              <m:t>60000</m:t>
                            </m:r>
                          </m:e>
                        </m:mr>
                        <m:mr>
                          <m:e>
                            <m:r>
                              <a:rPr lang="en-US" b="0" i="1" smtClean="0">
                                <a:latin typeface="Cambria Math" panose="02040503050406030204" pitchFamily="18" charset="0"/>
                              </a:rPr>
                              <m:t>3</m:t>
                            </m:r>
                          </m:e>
                          <m:e>
                            <m:r>
                              <a:rPr lang="en-US" b="0" i="1" smtClean="0">
                                <a:latin typeface="Cambria Math" panose="02040503050406030204" pitchFamily="18" charset="0"/>
                              </a:rPr>
                              <m:t>26</m:t>
                            </m:r>
                          </m:e>
                          <m:e>
                            <m:r>
                              <a:rPr lang="en-US" b="0" i="1" smtClean="0">
                                <a:latin typeface="Cambria Math" panose="02040503050406030204" pitchFamily="18" charset="0"/>
                              </a:rPr>
                              <m:t>42000</m:t>
                            </m:r>
                          </m:e>
                        </m:mr>
                      </m:m>
                    </m:oMath>
                  </m:oMathPara>
                </a14:m>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 </a:t>
                </a:r>
                <a14:m>
                  <m:oMath xmlns:m="http://schemas.openxmlformats.org/officeDocument/2006/math">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e>
                          <m:r>
                            <a:rPr lang="en-US" b="0" i="1" smtClean="0">
                              <a:latin typeface="Cambria Math" panose="02040503050406030204" pitchFamily="18" charset="0"/>
                            </a:rPr>
                            <m:t>35</m:t>
                          </m:r>
                        </m:e>
                        <m:e>
                          <m:r>
                            <a:rPr lang="en-US" b="0" i="1" smtClean="0">
                              <a:latin typeface="Cambria Math" panose="02040503050406030204" pitchFamily="18" charset="0"/>
                            </a:rPr>
                            <m:t>80000</m:t>
                          </m:r>
                        </m:e>
                      </m:mr>
                      <m:mr>
                        <m:e>
                          <m:r>
                            <a:rPr lang="en-US" b="0" i="1" smtClean="0">
                              <a:latin typeface="Cambria Math" panose="02040503050406030204" pitchFamily="18" charset="0"/>
                            </a:rPr>
                            <m:t>12</m:t>
                          </m:r>
                        </m:e>
                        <m:e>
                          <m:r>
                            <a:rPr lang="en-US" b="0" i="1" smtClean="0">
                              <a:latin typeface="Cambria Math" panose="02040503050406030204" pitchFamily="18" charset="0"/>
                            </a:rPr>
                            <m:t>40</m:t>
                          </m:r>
                        </m:e>
                        <m:e>
                          <m:r>
                            <a:rPr lang="en-US" b="0" i="1" smtClean="0">
                              <a:latin typeface="Cambria Math" panose="02040503050406030204" pitchFamily="18" charset="0"/>
                            </a:rPr>
                            <m:t>90000</m:t>
                          </m:r>
                        </m:e>
                      </m:mr>
                    </m:m>
                  </m:oMath>
                </a14:m>
                <a:endParaRPr lang="en-US" dirty="0"/>
              </a:p>
            </p:txBody>
          </p:sp>
        </mc:Choice>
        <mc:Fallback xmlns="">
          <p:sp>
            <p:nvSpPr>
              <p:cNvPr id="3" name="TextBox 2">
                <a:extLst>
                  <a:ext uri="{FF2B5EF4-FFF2-40B4-BE49-F238E27FC236}">
                    <a16:creationId xmlns:a16="http://schemas.microsoft.com/office/drawing/2014/main" id="{2150EE96-45AF-E5CD-2000-3AF9DD99C2D7}"/>
                  </a:ext>
                </a:extLst>
              </p:cNvPr>
              <p:cNvSpPr txBox="1">
                <a:spLocks noRot="1" noChangeAspect="1" noMove="1" noResize="1" noEditPoints="1" noAdjustHandles="1" noChangeArrowheads="1" noChangeShapeType="1" noTextEdit="1"/>
              </p:cNvSpPr>
              <p:nvPr/>
            </p:nvSpPr>
            <p:spPr>
              <a:xfrm>
                <a:off x="2090010" y="3230871"/>
                <a:ext cx="2274982" cy="1676421"/>
              </a:xfrm>
              <a:prstGeom prst="rect">
                <a:avLst/>
              </a:prstGeom>
              <a:blipFill>
                <a:blip r:embed="rId3"/>
                <a:stretch>
                  <a:fillRect l="-556" t="-75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BDDA894-C8A9-5E63-A6E6-2684B34C6B2D}"/>
              </a:ext>
            </a:extLst>
          </p:cNvPr>
          <p:cNvSpPr txBox="1"/>
          <p:nvPr/>
        </p:nvSpPr>
        <p:spPr>
          <a:xfrm>
            <a:off x="1885546" y="762400"/>
            <a:ext cx="2701381" cy="307777"/>
          </a:xfrm>
          <a:prstGeom prst="rect">
            <a:avLst/>
          </a:prstGeom>
          <a:noFill/>
        </p:spPr>
        <p:txBody>
          <a:bodyPr wrap="none" rtlCol="0">
            <a:spAutoFit/>
          </a:bodyPr>
          <a:lstStyle/>
          <a:p>
            <a:r>
              <a:rPr lang="en-IN" dirty="0"/>
              <a:t>Converting all data to numerical</a:t>
            </a:r>
          </a:p>
        </p:txBody>
      </p:sp>
    </p:spTree>
    <p:extLst>
      <p:ext uri="{BB962C8B-B14F-4D97-AF65-F5344CB8AC3E}">
        <p14:creationId xmlns:p14="http://schemas.microsoft.com/office/powerpoint/2010/main" val="145869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226208" y="53629"/>
            <a:ext cx="8520600" cy="555300"/>
          </a:xfrm>
          <a:prstGeom prst="rect">
            <a:avLst/>
          </a:prstGeom>
        </p:spPr>
        <p:txBody>
          <a:bodyPr spcFirstLastPara="1" wrap="square" lIns="91425" tIns="91425" rIns="91425" bIns="91425" anchor="ctr" anchorCtr="0">
            <a:normAutofit/>
          </a:bodyPr>
          <a:lstStyle/>
          <a:p>
            <a:r>
              <a:rPr lang="en-IN" dirty="0">
                <a:solidFill>
                  <a:schemeClr val="tx1"/>
                </a:solidFill>
              </a:rPr>
              <a:t>Step 1: </a:t>
            </a:r>
            <a:r>
              <a:rPr lang="en-IN" dirty="0"/>
              <a:t>Calculate the Mean Vectors for Each Class</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4" name="TextBox 3">
            <a:extLst>
              <a:ext uri="{FF2B5EF4-FFF2-40B4-BE49-F238E27FC236}">
                <a16:creationId xmlns:a16="http://schemas.microsoft.com/office/drawing/2014/main" id="{70D40D16-F6B8-153E-2E5E-A1860770CE86}"/>
              </a:ext>
            </a:extLst>
          </p:cNvPr>
          <p:cNvSpPr txBox="1"/>
          <p:nvPr/>
        </p:nvSpPr>
        <p:spPr>
          <a:xfrm>
            <a:off x="1220484" y="849660"/>
            <a:ext cx="2234907" cy="523220"/>
          </a:xfrm>
          <a:prstGeom prst="rect">
            <a:avLst/>
          </a:prstGeom>
          <a:noFill/>
        </p:spPr>
        <p:txBody>
          <a:bodyPr wrap="none" rtlCol="0">
            <a:spAutoFit/>
          </a:bodyPr>
          <a:lstStyle/>
          <a:p>
            <a:r>
              <a:rPr lang="en-US" dirty="0"/>
              <a:t>Computing Mean Classes</a:t>
            </a:r>
          </a:p>
          <a:p>
            <a:endParaRPr lang="en-US" dirty="0"/>
          </a:p>
        </p:txBody>
      </p:sp>
      <p:pic>
        <p:nvPicPr>
          <p:cNvPr id="5" name="Picture 4" descr="A number with black numbers&#10;&#10;Description automatically generated with medium confidence">
            <a:extLst>
              <a:ext uri="{FF2B5EF4-FFF2-40B4-BE49-F238E27FC236}">
                <a16:creationId xmlns:a16="http://schemas.microsoft.com/office/drawing/2014/main" id="{E136D1E0-6839-0B14-064A-61704A643FE4}"/>
              </a:ext>
            </a:extLst>
          </p:cNvPr>
          <p:cNvPicPr>
            <a:picLocks noChangeAspect="1"/>
          </p:cNvPicPr>
          <p:nvPr/>
        </p:nvPicPr>
        <p:blipFill>
          <a:blip r:embed="rId3"/>
          <a:stretch>
            <a:fillRect/>
          </a:stretch>
        </p:blipFill>
        <p:spPr>
          <a:xfrm>
            <a:off x="1135469" y="1420550"/>
            <a:ext cx="2864102" cy="630933"/>
          </a:xfrm>
          <a:prstGeom prst="rect">
            <a:avLst/>
          </a:prstGeom>
        </p:spPr>
      </p:pic>
      <p:pic>
        <p:nvPicPr>
          <p:cNvPr id="6" name="Picture 5" descr="A number and numbers on a white background&#10;&#10;Description automatically generated">
            <a:extLst>
              <a:ext uri="{FF2B5EF4-FFF2-40B4-BE49-F238E27FC236}">
                <a16:creationId xmlns:a16="http://schemas.microsoft.com/office/drawing/2014/main" id="{CF477C15-2666-DC1C-72AE-E952F22AC5DE}"/>
              </a:ext>
            </a:extLst>
          </p:cNvPr>
          <p:cNvPicPr>
            <a:picLocks noChangeAspect="1"/>
          </p:cNvPicPr>
          <p:nvPr/>
        </p:nvPicPr>
        <p:blipFill>
          <a:blip r:embed="rId4"/>
          <a:stretch>
            <a:fillRect/>
          </a:stretch>
        </p:blipFill>
        <p:spPr>
          <a:xfrm>
            <a:off x="1135469" y="2099153"/>
            <a:ext cx="2627849" cy="804840"/>
          </a:xfrm>
          <a:prstGeom prst="rect">
            <a:avLst/>
          </a:prstGeom>
        </p:spPr>
      </p:pic>
    </p:spTree>
    <p:extLst>
      <p:ext uri="{BB962C8B-B14F-4D97-AF65-F5344CB8AC3E}">
        <p14:creationId xmlns:p14="http://schemas.microsoft.com/office/powerpoint/2010/main" val="1663220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lvl="0"/>
            <a:r>
              <a:rPr lang="en-IN" dirty="0">
                <a:solidFill>
                  <a:schemeClr val="tx1"/>
                </a:solidFill>
              </a:rPr>
              <a:t>Step 2: </a:t>
            </a:r>
            <a:r>
              <a:rPr lang="en-IN" dirty="0"/>
              <a:t>Calculate the Within-Class Scatter Matrix</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
        <p:nvSpPr>
          <p:cNvPr id="5" name="TextBox 4">
            <a:extLst>
              <a:ext uri="{FF2B5EF4-FFF2-40B4-BE49-F238E27FC236}">
                <a16:creationId xmlns:a16="http://schemas.microsoft.com/office/drawing/2014/main" id="{A17C7C35-56EE-F0B6-EE12-45824A4014E5}"/>
              </a:ext>
            </a:extLst>
          </p:cNvPr>
          <p:cNvSpPr txBox="1"/>
          <p:nvPr/>
        </p:nvSpPr>
        <p:spPr>
          <a:xfrm>
            <a:off x="311700" y="812287"/>
            <a:ext cx="4572000" cy="738664"/>
          </a:xfrm>
          <a:prstGeom prst="rect">
            <a:avLst/>
          </a:prstGeom>
          <a:noFill/>
        </p:spPr>
        <p:txBody>
          <a:bodyPr wrap="square">
            <a:spAutoFit/>
          </a:bodyPr>
          <a:lstStyle/>
          <a:p>
            <a:r>
              <a:rPr lang="en-IN" dirty="0"/>
              <a:t>Computing </a:t>
            </a:r>
            <a:r>
              <a:rPr lang="en-IN" dirty="0" err="1"/>
              <a:t>centered</a:t>
            </a:r>
            <a:r>
              <a:rPr lang="en-IN" dirty="0"/>
              <a:t> vectors and then outer products</a:t>
            </a:r>
          </a:p>
          <a:p>
            <a:endParaRPr lang="en-IN" dirty="0"/>
          </a:p>
          <a:p>
            <a:r>
              <a:rPr lang="en-IN" dirty="0"/>
              <a:t>For Class 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A8686A-B1E3-6ABB-F9B5-2F80CEFC89B5}"/>
                  </a:ext>
                </a:extLst>
              </p:cNvPr>
              <p:cNvSpPr txBox="1"/>
              <p:nvPr/>
            </p:nvSpPr>
            <p:spPr>
              <a:xfrm>
                <a:off x="311700" y="1641903"/>
                <a:ext cx="2314480" cy="307777"/>
              </a:xfrm>
              <a:prstGeom prst="rect">
                <a:avLst/>
              </a:prstGeom>
              <a:noFill/>
            </p:spPr>
            <p:txBody>
              <a:bodyPr wrap="none" rtlCol="0">
                <a:spAutoFit/>
              </a:bodyPr>
              <a:lstStyle/>
              <a:p>
                <a:r>
                  <a:rPr lang="en-US" dirty="0"/>
                  <a:t>Compute deviation from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oMath>
                </a14:m>
                <a:endParaRPr lang="en-US" dirty="0"/>
              </a:p>
            </p:txBody>
          </p:sp>
        </mc:Choice>
        <mc:Fallback xmlns="">
          <p:sp>
            <p:nvSpPr>
              <p:cNvPr id="10" name="TextBox 9">
                <a:extLst>
                  <a:ext uri="{FF2B5EF4-FFF2-40B4-BE49-F238E27FC236}">
                    <a16:creationId xmlns:a16="http://schemas.microsoft.com/office/drawing/2014/main" id="{F0A8686A-B1E3-6ABB-F9B5-2F80CEFC89B5}"/>
                  </a:ext>
                </a:extLst>
              </p:cNvPr>
              <p:cNvSpPr txBox="1">
                <a:spLocks noRot="1" noChangeAspect="1" noMove="1" noResize="1" noEditPoints="1" noAdjustHandles="1" noChangeArrowheads="1" noChangeShapeType="1" noTextEdit="1"/>
              </p:cNvSpPr>
              <p:nvPr/>
            </p:nvSpPr>
            <p:spPr>
              <a:xfrm>
                <a:off x="311700" y="1641903"/>
                <a:ext cx="2314480" cy="307777"/>
              </a:xfrm>
              <a:prstGeom prst="rect">
                <a:avLst/>
              </a:prstGeom>
              <a:blipFill>
                <a:blip r:embed="rId3"/>
                <a:stretch>
                  <a:fillRect l="-546" t="-4000" b="-20000"/>
                </a:stretch>
              </a:blipFill>
            </p:spPr>
            <p:txBody>
              <a:bodyPr/>
              <a:lstStyle/>
              <a:p>
                <a:r>
                  <a:rPr lang="en-US">
                    <a:noFill/>
                  </a:rPr>
                  <a:t> </a:t>
                </a:r>
              </a:p>
            </p:txBody>
          </p:sp>
        </mc:Fallback>
      </mc:AlternateContent>
      <p:pic>
        <p:nvPicPr>
          <p:cNvPr id="14" name="Picture 13" descr="A number with numbers on it&#10;&#10;Description automatically generated with medium confidence">
            <a:extLst>
              <a:ext uri="{FF2B5EF4-FFF2-40B4-BE49-F238E27FC236}">
                <a16:creationId xmlns:a16="http://schemas.microsoft.com/office/drawing/2014/main" id="{A493BC20-00F3-4620-753D-12D8C4FCB102}"/>
              </a:ext>
            </a:extLst>
          </p:cNvPr>
          <p:cNvPicPr>
            <a:picLocks noChangeAspect="1"/>
          </p:cNvPicPr>
          <p:nvPr/>
        </p:nvPicPr>
        <p:blipFill>
          <a:blip r:embed="rId4"/>
          <a:stretch>
            <a:fillRect/>
          </a:stretch>
        </p:blipFill>
        <p:spPr>
          <a:xfrm>
            <a:off x="283220" y="1974144"/>
            <a:ext cx="3636499" cy="738664"/>
          </a:xfrm>
          <a:prstGeom prst="rect">
            <a:avLst/>
          </a:prstGeom>
        </p:spPr>
      </p:pic>
      <p:pic>
        <p:nvPicPr>
          <p:cNvPr id="16" name="Picture 15" descr="A number with numbers on it&#10;&#10;Description automatically generated with medium confidence">
            <a:extLst>
              <a:ext uri="{FF2B5EF4-FFF2-40B4-BE49-F238E27FC236}">
                <a16:creationId xmlns:a16="http://schemas.microsoft.com/office/drawing/2014/main" id="{8669FF2F-5E12-F7B3-5BE3-B14E513237C1}"/>
              </a:ext>
            </a:extLst>
          </p:cNvPr>
          <p:cNvPicPr>
            <a:picLocks noChangeAspect="1"/>
          </p:cNvPicPr>
          <p:nvPr/>
        </p:nvPicPr>
        <p:blipFill>
          <a:blip r:embed="rId5"/>
          <a:stretch>
            <a:fillRect/>
          </a:stretch>
        </p:blipFill>
        <p:spPr>
          <a:xfrm>
            <a:off x="311700" y="2712808"/>
            <a:ext cx="3664979" cy="787436"/>
          </a:xfrm>
          <a:prstGeom prst="rect">
            <a:avLst/>
          </a:prstGeom>
        </p:spPr>
      </p:pic>
      <p:pic>
        <p:nvPicPr>
          <p:cNvPr id="18" name="Picture 17" descr="A number with numbers on it&#10;&#10;Description automatically generated with medium confidence">
            <a:extLst>
              <a:ext uri="{FF2B5EF4-FFF2-40B4-BE49-F238E27FC236}">
                <a16:creationId xmlns:a16="http://schemas.microsoft.com/office/drawing/2014/main" id="{ED696D47-A8FF-DB23-2E4F-1E709BA96980}"/>
              </a:ext>
            </a:extLst>
          </p:cNvPr>
          <p:cNvPicPr>
            <a:picLocks noChangeAspect="1"/>
          </p:cNvPicPr>
          <p:nvPr/>
        </p:nvPicPr>
        <p:blipFill>
          <a:blip r:embed="rId6"/>
          <a:stretch>
            <a:fillRect/>
          </a:stretch>
        </p:blipFill>
        <p:spPr>
          <a:xfrm>
            <a:off x="236077" y="3527961"/>
            <a:ext cx="3816223" cy="860133"/>
          </a:xfrm>
          <a:prstGeom prst="rect">
            <a:avLst/>
          </a:prstGeom>
        </p:spPr>
      </p:pic>
    </p:spTree>
    <p:extLst>
      <p:ext uri="{BB962C8B-B14F-4D97-AF65-F5344CB8AC3E}">
        <p14:creationId xmlns:p14="http://schemas.microsoft.com/office/powerpoint/2010/main" val="3619165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lvl="0"/>
            <a:r>
              <a:rPr lang="en-IN" dirty="0">
                <a:solidFill>
                  <a:schemeClr val="tx1"/>
                </a:solidFill>
              </a:rPr>
              <a:t>Step 2: </a:t>
            </a:r>
            <a:r>
              <a:rPr lang="en-IN" dirty="0"/>
              <a:t>Calculate the Within-Class Scatter Matrix</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5" name="TextBox 4">
            <a:extLst>
              <a:ext uri="{FF2B5EF4-FFF2-40B4-BE49-F238E27FC236}">
                <a16:creationId xmlns:a16="http://schemas.microsoft.com/office/drawing/2014/main" id="{A17C7C35-56EE-F0B6-EE12-45824A4014E5}"/>
              </a:ext>
            </a:extLst>
          </p:cNvPr>
          <p:cNvSpPr txBox="1"/>
          <p:nvPr/>
        </p:nvSpPr>
        <p:spPr>
          <a:xfrm>
            <a:off x="311700" y="812287"/>
            <a:ext cx="4572000" cy="738664"/>
          </a:xfrm>
          <a:prstGeom prst="rect">
            <a:avLst/>
          </a:prstGeom>
          <a:noFill/>
        </p:spPr>
        <p:txBody>
          <a:bodyPr wrap="square">
            <a:spAutoFit/>
          </a:bodyPr>
          <a:lstStyle/>
          <a:p>
            <a:r>
              <a:rPr lang="en-IN" dirty="0"/>
              <a:t>Computing </a:t>
            </a:r>
            <a:r>
              <a:rPr lang="en-IN" dirty="0" err="1"/>
              <a:t>centered</a:t>
            </a:r>
            <a:r>
              <a:rPr lang="en-IN" dirty="0"/>
              <a:t> vectors and then outer products</a:t>
            </a:r>
          </a:p>
          <a:p>
            <a:endParaRPr lang="en-IN" dirty="0"/>
          </a:p>
          <a:p>
            <a:r>
              <a:rPr lang="en-IN" dirty="0"/>
              <a:t>For Class 0</a:t>
            </a:r>
          </a:p>
        </p:txBody>
      </p:sp>
      <p:pic>
        <p:nvPicPr>
          <p:cNvPr id="2" name="Picture 1" descr="A math equation with black text&#10;&#10;Description automatically generated with medium confidence">
            <a:extLst>
              <a:ext uri="{FF2B5EF4-FFF2-40B4-BE49-F238E27FC236}">
                <a16:creationId xmlns:a16="http://schemas.microsoft.com/office/drawing/2014/main" id="{0338BE5E-CBAC-4784-4051-A419BC9C7815}"/>
              </a:ext>
            </a:extLst>
          </p:cNvPr>
          <p:cNvPicPr>
            <a:picLocks noChangeAspect="1"/>
          </p:cNvPicPr>
          <p:nvPr/>
        </p:nvPicPr>
        <p:blipFill>
          <a:blip r:embed="rId3"/>
          <a:stretch>
            <a:fillRect/>
          </a:stretch>
        </p:blipFill>
        <p:spPr>
          <a:xfrm>
            <a:off x="443001" y="2053421"/>
            <a:ext cx="2946400" cy="7620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D516F8-7AE7-EDD7-2EEE-0E6017055E50}"/>
                  </a:ext>
                </a:extLst>
              </p:cNvPr>
              <p:cNvSpPr txBox="1"/>
              <p:nvPr/>
            </p:nvSpPr>
            <p:spPr>
              <a:xfrm>
                <a:off x="443001" y="1706390"/>
                <a:ext cx="1690912" cy="307777"/>
              </a:xfrm>
              <a:prstGeom prst="rect">
                <a:avLst/>
              </a:prstGeom>
              <a:noFill/>
            </p:spPr>
            <p:txBody>
              <a:bodyPr wrap="none" rtlCol="0">
                <a:spAutoFit/>
              </a:bodyPr>
              <a:lstStyle/>
              <a:p>
                <a:r>
                  <a:rPr lang="en-US" dirty="0"/>
                  <a:t>Now computing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oMath>
                </a14:m>
                <a:endParaRPr lang="en-US" dirty="0"/>
              </a:p>
            </p:txBody>
          </p:sp>
        </mc:Choice>
        <mc:Fallback xmlns="">
          <p:sp>
            <p:nvSpPr>
              <p:cNvPr id="3" name="TextBox 2">
                <a:extLst>
                  <a:ext uri="{FF2B5EF4-FFF2-40B4-BE49-F238E27FC236}">
                    <a16:creationId xmlns:a16="http://schemas.microsoft.com/office/drawing/2014/main" id="{39D516F8-7AE7-EDD7-2EEE-0E6017055E50}"/>
                  </a:ext>
                </a:extLst>
              </p:cNvPr>
              <p:cNvSpPr txBox="1">
                <a:spLocks noRot="1" noChangeAspect="1" noMove="1" noResize="1" noEditPoints="1" noAdjustHandles="1" noChangeArrowheads="1" noChangeShapeType="1" noTextEdit="1"/>
              </p:cNvSpPr>
              <p:nvPr/>
            </p:nvSpPr>
            <p:spPr>
              <a:xfrm>
                <a:off x="443001" y="1706390"/>
                <a:ext cx="1690912" cy="307777"/>
              </a:xfrm>
              <a:prstGeom prst="rect">
                <a:avLst/>
              </a:prstGeom>
              <a:blipFill>
                <a:blip r:embed="rId4"/>
                <a:stretch>
                  <a:fillRect l="-1504" t="-4000" b="-20000"/>
                </a:stretch>
              </a:blipFill>
            </p:spPr>
            <p:txBody>
              <a:bodyPr/>
              <a:lstStyle/>
              <a:p>
                <a:r>
                  <a:rPr lang="en-US">
                    <a:noFill/>
                  </a:rPr>
                  <a:t> </a:t>
                </a:r>
              </a:p>
            </p:txBody>
          </p:sp>
        </mc:Fallback>
      </mc:AlternateContent>
      <p:pic>
        <p:nvPicPr>
          <p:cNvPr id="4" name="Picture 3" descr="A number with numbers on it&#10;&#10;Description automatically generated with medium confidence">
            <a:extLst>
              <a:ext uri="{FF2B5EF4-FFF2-40B4-BE49-F238E27FC236}">
                <a16:creationId xmlns:a16="http://schemas.microsoft.com/office/drawing/2014/main" id="{C89A6981-75FE-CC04-68FD-5808DC8C1D65}"/>
              </a:ext>
            </a:extLst>
          </p:cNvPr>
          <p:cNvPicPr>
            <a:picLocks noChangeAspect="1"/>
          </p:cNvPicPr>
          <p:nvPr/>
        </p:nvPicPr>
        <p:blipFill>
          <a:blip r:embed="rId5"/>
          <a:stretch>
            <a:fillRect/>
          </a:stretch>
        </p:blipFill>
        <p:spPr>
          <a:xfrm>
            <a:off x="443001" y="2916026"/>
            <a:ext cx="4292600" cy="990600"/>
          </a:xfrm>
          <a:prstGeom prst="rect">
            <a:avLst/>
          </a:prstGeom>
        </p:spPr>
      </p:pic>
    </p:spTree>
    <p:extLst>
      <p:ext uri="{BB962C8B-B14F-4D97-AF65-F5344CB8AC3E}">
        <p14:creationId xmlns:p14="http://schemas.microsoft.com/office/powerpoint/2010/main" val="2812314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lvl="0"/>
            <a:r>
              <a:rPr lang="en-IN" dirty="0">
                <a:solidFill>
                  <a:schemeClr val="tx1"/>
                </a:solidFill>
              </a:rPr>
              <a:t>Step 2: </a:t>
            </a:r>
            <a:r>
              <a:rPr lang="en-IN" dirty="0"/>
              <a:t>Calculate the Within-Class Scatter Matrix</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5" name="TextBox 4">
            <a:extLst>
              <a:ext uri="{FF2B5EF4-FFF2-40B4-BE49-F238E27FC236}">
                <a16:creationId xmlns:a16="http://schemas.microsoft.com/office/drawing/2014/main" id="{A17C7C35-56EE-F0B6-EE12-45824A4014E5}"/>
              </a:ext>
            </a:extLst>
          </p:cNvPr>
          <p:cNvSpPr txBox="1"/>
          <p:nvPr/>
        </p:nvSpPr>
        <p:spPr>
          <a:xfrm>
            <a:off x="311700" y="916628"/>
            <a:ext cx="4572000" cy="738664"/>
          </a:xfrm>
          <a:prstGeom prst="rect">
            <a:avLst/>
          </a:prstGeom>
          <a:noFill/>
        </p:spPr>
        <p:txBody>
          <a:bodyPr wrap="square">
            <a:spAutoFit/>
          </a:bodyPr>
          <a:lstStyle/>
          <a:p>
            <a:r>
              <a:rPr lang="en-IN" dirty="0"/>
              <a:t>Computing </a:t>
            </a:r>
            <a:r>
              <a:rPr lang="en-IN" dirty="0" err="1"/>
              <a:t>centered</a:t>
            </a:r>
            <a:r>
              <a:rPr lang="en-IN" dirty="0"/>
              <a:t> vectors and then outer products</a:t>
            </a:r>
          </a:p>
          <a:p>
            <a:endParaRPr lang="en-IN" dirty="0"/>
          </a:p>
          <a:p>
            <a:r>
              <a:rPr lang="en-IN" dirty="0"/>
              <a:t>For Class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A8686A-B1E3-6ABB-F9B5-2F80CEFC89B5}"/>
                  </a:ext>
                </a:extLst>
              </p:cNvPr>
              <p:cNvSpPr txBox="1"/>
              <p:nvPr/>
            </p:nvSpPr>
            <p:spPr>
              <a:xfrm>
                <a:off x="311700" y="1641903"/>
                <a:ext cx="2359364" cy="307777"/>
              </a:xfrm>
              <a:prstGeom prst="rect">
                <a:avLst/>
              </a:prstGeom>
              <a:noFill/>
            </p:spPr>
            <p:txBody>
              <a:bodyPr wrap="none" rtlCol="0">
                <a:spAutoFit/>
              </a:bodyPr>
              <a:lstStyle/>
              <a:p>
                <a:r>
                  <a:rPr lang="en-US" dirty="0"/>
                  <a:t>Compute deviation from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oMath>
                </a14:m>
                <a:endParaRPr lang="en-US" dirty="0"/>
              </a:p>
            </p:txBody>
          </p:sp>
        </mc:Choice>
        <mc:Fallback xmlns="">
          <p:sp>
            <p:nvSpPr>
              <p:cNvPr id="10" name="TextBox 9">
                <a:extLst>
                  <a:ext uri="{FF2B5EF4-FFF2-40B4-BE49-F238E27FC236}">
                    <a16:creationId xmlns:a16="http://schemas.microsoft.com/office/drawing/2014/main" id="{F0A8686A-B1E3-6ABB-F9B5-2F80CEFC89B5}"/>
                  </a:ext>
                </a:extLst>
              </p:cNvPr>
              <p:cNvSpPr txBox="1">
                <a:spLocks noRot="1" noChangeAspect="1" noMove="1" noResize="1" noEditPoints="1" noAdjustHandles="1" noChangeArrowheads="1" noChangeShapeType="1" noTextEdit="1"/>
              </p:cNvSpPr>
              <p:nvPr/>
            </p:nvSpPr>
            <p:spPr>
              <a:xfrm>
                <a:off x="311700" y="1641903"/>
                <a:ext cx="2359364" cy="307777"/>
              </a:xfrm>
              <a:prstGeom prst="rect">
                <a:avLst/>
              </a:prstGeom>
              <a:blipFill>
                <a:blip r:embed="rId3"/>
                <a:stretch>
                  <a:fillRect l="-535" t="-4000" b="-20000"/>
                </a:stretch>
              </a:blipFill>
            </p:spPr>
            <p:txBody>
              <a:bodyPr/>
              <a:lstStyle/>
              <a:p>
                <a:r>
                  <a:rPr lang="en-US">
                    <a:noFill/>
                  </a:rPr>
                  <a:t> </a:t>
                </a:r>
              </a:p>
            </p:txBody>
          </p:sp>
        </mc:Fallback>
      </mc:AlternateContent>
      <p:pic>
        <p:nvPicPr>
          <p:cNvPr id="3" name="Picture 2" descr="A number with numbers on it&#10;&#10;Description automatically generated">
            <a:extLst>
              <a:ext uri="{FF2B5EF4-FFF2-40B4-BE49-F238E27FC236}">
                <a16:creationId xmlns:a16="http://schemas.microsoft.com/office/drawing/2014/main" id="{E0D65513-A954-A058-C9A3-8626A05B70EB}"/>
              </a:ext>
            </a:extLst>
          </p:cNvPr>
          <p:cNvPicPr>
            <a:picLocks noChangeAspect="1"/>
          </p:cNvPicPr>
          <p:nvPr/>
        </p:nvPicPr>
        <p:blipFill>
          <a:blip r:embed="rId4"/>
          <a:stretch>
            <a:fillRect/>
          </a:stretch>
        </p:blipFill>
        <p:spPr>
          <a:xfrm>
            <a:off x="479249" y="1916913"/>
            <a:ext cx="3329878" cy="927308"/>
          </a:xfrm>
          <a:prstGeom prst="rect">
            <a:avLst/>
          </a:prstGeom>
        </p:spPr>
      </p:pic>
      <p:pic>
        <p:nvPicPr>
          <p:cNvPr id="6" name="Picture 5" descr="A number with numbers on it&#10;&#10;Description automatically generated">
            <a:extLst>
              <a:ext uri="{FF2B5EF4-FFF2-40B4-BE49-F238E27FC236}">
                <a16:creationId xmlns:a16="http://schemas.microsoft.com/office/drawing/2014/main" id="{AF2F7D88-A954-3F36-376B-40010012FCCD}"/>
              </a:ext>
            </a:extLst>
          </p:cNvPr>
          <p:cNvPicPr>
            <a:picLocks noChangeAspect="1"/>
          </p:cNvPicPr>
          <p:nvPr/>
        </p:nvPicPr>
        <p:blipFill>
          <a:blip r:embed="rId5"/>
          <a:stretch>
            <a:fillRect/>
          </a:stretch>
        </p:blipFill>
        <p:spPr>
          <a:xfrm>
            <a:off x="311700" y="2790000"/>
            <a:ext cx="3394488" cy="909032"/>
          </a:xfrm>
          <a:prstGeom prst="rect">
            <a:avLst/>
          </a:prstGeom>
        </p:spPr>
      </p:pic>
    </p:spTree>
    <p:extLst>
      <p:ext uri="{BB962C8B-B14F-4D97-AF65-F5344CB8AC3E}">
        <p14:creationId xmlns:p14="http://schemas.microsoft.com/office/powerpoint/2010/main" val="2338597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lvl="0"/>
            <a:r>
              <a:rPr lang="en-IN" dirty="0">
                <a:solidFill>
                  <a:schemeClr val="tx1"/>
                </a:solidFill>
              </a:rPr>
              <a:t>Step 2: </a:t>
            </a:r>
            <a:r>
              <a:rPr lang="en-IN" dirty="0"/>
              <a:t>Calculate the Within-Class Scatter Matrix</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
        <p:nvSpPr>
          <p:cNvPr id="5" name="TextBox 4">
            <a:extLst>
              <a:ext uri="{FF2B5EF4-FFF2-40B4-BE49-F238E27FC236}">
                <a16:creationId xmlns:a16="http://schemas.microsoft.com/office/drawing/2014/main" id="{A17C7C35-56EE-F0B6-EE12-45824A4014E5}"/>
              </a:ext>
            </a:extLst>
          </p:cNvPr>
          <p:cNvSpPr txBox="1"/>
          <p:nvPr/>
        </p:nvSpPr>
        <p:spPr>
          <a:xfrm>
            <a:off x="311700" y="916628"/>
            <a:ext cx="4572000" cy="738664"/>
          </a:xfrm>
          <a:prstGeom prst="rect">
            <a:avLst/>
          </a:prstGeom>
          <a:noFill/>
        </p:spPr>
        <p:txBody>
          <a:bodyPr wrap="square">
            <a:spAutoFit/>
          </a:bodyPr>
          <a:lstStyle/>
          <a:p>
            <a:r>
              <a:rPr lang="en-IN" dirty="0"/>
              <a:t>Computing </a:t>
            </a:r>
            <a:r>
              <a:rPr lang="en-IN" dirty="0" err="1"/>
              <a:t>centered</a:t>
            </a:r>
            <a:r>
              <a:rPr lang="en-IN" dirty="0"/>
              <a:t> vectors and then outer products</a:t>
            </a:r>
          </a:p>
          <a:p>
            <a:endParaRPr lang="en-IN" dirty="0"/>
          </a:p>
          <a:p>
            <a:r>
              <a:rPr lang="en-IN" dirty="0"/>
              <a:t>For Class 1</a:t>
            </a:r>
          </a:p>
        </p:txBody>
      </p:sp>
      <p:sp>
        <p:nvSpPr>
          <p:cNvPr id="2" name="TextBox 1">
            <a:extLst>
              <a:ext uri="{FF2B5EF4-FFF2-40B4-BE49-F238E27FC236}">
                <a16:creationId xmlns:a16="http://schemas.microsoft.com/office/drawing/2014/main" id="{BABC25E6-C7BF-DAD8-B607-0EF104E61E85}"/>
              </a:ext>
            </a:extLst>
          </p:cNvPr>
          <p:cNvSpPr txBox="1"/>
          <p:nvPr/>
        </p:nvSpPr>
        <p:spPr>
          <a:xfrm>
            <a:off x="311700" y="1779489"/>
            <a:ext cx="1418978" cy="307777"/>
          </a:xfrm>
          <a:prstGeom prst="rect">
            <a:avLst/>
          </a:prstGeom>
          <a:noFill/>
        </p:spPr>
        <p:txBody>
          <a:bodyPr wrap="none" rtlCol="0">
            <a:spAutoFit/>
          </a:bodyPr>
          <a:lstStyle/>
          <a:p>
            <a:r>
              <a:rPr lang="en-US" dirty="0"/>
              <a:t>Now computing</a:t>
            </a:r>
          </a:p>
        </p:txBody>
      </p:sp>
      <p:pic>
        <p:nvPicPr>
          <p:cNvPr id="4" name="Picture 3" descr="A black and white math equation&#10;&#10;Description automatically generated">
            <a:extLst>
              <a:ext uri="{FF2B5EF4-FFF2-40B4-BE49-F238E27FC236}">
                <a16:creationId xmlns:a16="http://schemas.microsoft.com/office/drawing/2014/main" id="{B77BE925-6A54-27F7-E51E-E89E6A29A3C6}"/>
              </a:ext>
            </a:extLst>
          </p:cNvPr>
          <p:cNvPicPr>
            <a:picLocks noChangeAspect="1"/>
          </p:cNvPicPr>
          <p:nvPr/>
        </p:nvPicPr>
        <p:blipFill rotWithShape="1">
          <a:blip r:embed="rId3"/>
          <a:srcRect l="37887" t="38482"/>
          <a:stretch/>
        </p:blipFill>
        <p:spPr>
          <a:xfrm>
            <a:off x="443001" y="2177204"/>
            <a:ext cx="3052774" cy="789091"/>
          </a:xfrm>
          <a:prstGeom prst="rect">
            <a:avLst/>
          </a:prstGeom>
        </p:spPr>
      </p:pic>
      <p:pic>
        <p:nvPicPr>
          <p:cNvPr id="7" name="Picture 6" descr="A number of numbers on a white background&#10;&#10;Description automatically generated">
            <a:extLst>
              <a:ext uri="{FF2B5EF4-FFF2-40B4-BE49-F238E27FC236}">
                <a16:creationId xmlns:a16="http://schemas.microsoft.com/office/drawing/2014/main" id="{7261AC75-4A5F-4773-7A41-32596D509F9E}"/>
              </a:ext>
            </a:extLst>
          </p:cNvPr>
          <p:cNvPicPr>
            <a:picLocks noChangeAspect="1"/>
          </p:cNvPicPr>
          <p:nvPr/>
        </p:nvPicPr>
        <p:blipFill>
          <a:blip r:embed="rId4"/>
          <a:stretch>
            <a:fillRect/>
          </a:stretch>
        </p:blipFill>
        <p:spPr>
          <a:xfrm>
            <a:off x="378061" y="3113538"/>
            <a:ext cx="3708400" cy="1066800"/>
          </a:xfrm>
          <a:prstGeom prst="rect">
            <a:avLst/>
          </a:prstGeom>
        </p:spPr>
      </p:pic>
    </p:spTree>
    <p:extLst>
      <p:ext uri="{BB962C8B-B14F-4D97-AF65-F5344CB8AC3E}">
        <p14:creationId xmlns:p14="http://schemas.microsoft.com/office/powerpoint/2010/main" val="3270136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lvl="0"/>
            <a:r>
              <a:rPr lang="en-IN" dirty="0">
                <a:solidFill>
                  <a:schemeClr val="tx1"/>
                </a:solidFill>
              </a:rPr>
              <a:t>Step 2: </a:t>
            </a:r>
            <a:r>
              <a:rPr lang="en-IN" dirty="0"/>
              <a:t>Calculate the Within-Class Scatter Matrix</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DE6B21-6351-06C8-38A8-FAFE03A11D57}"/>
                  </a:ext>
                </a:extLst>
              </p:cNvPr>
              <p:cNvSpPr txBox="1"/>
              <p:nvPr/>
            </p:nvSpPr>
            <p:spPr>
              <a:xfrm>
                <a:off x="469711" y="1414550"/>
                <a:ext cx="1162306" cy="30777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a14:m>
                <a:endParaRPr lang="en-US" dirty="0"/>
              </a:p>
            </p:txBody>
          </p:sp>
        </mc:Choice>
        <mc:Fallback xmlns="">
          <p:sp>
            <p:nvSpPr>
              <p:cNvPr id="2" name="TextBox 1">
                <a:extLst>
                  <a:ext uri="{FF2B5EF4-FFF2-40B4-BE49-F238E27FC236}">
                    <a16:creationId xmlns:a16="http://schemas.microsoft.com/office/drawing/2014/main" id="{1DDE6B21-6351-06C8-38A8-FAFE03A11D57}"/>
                  </a:ext>
                </a:extLst>
              </p:cNvPr>
              <p:cNvSpPr txBox="1">
                <a:spLocks noRot="1" noChangeAspect="1" noMove="1" noResize="1" noEditPoints="1" noAdjustHandles="1" noChangeArrowheads="1" noChangeShapeType="1" noTextEdit="1"/>
              </p:cNvSpPr>
              <p:nvPr/>
            </p:nvSpPr>
            <p:spPr>
              <a:xfrm>
                <a:off x="469711" y="1414550"/>
                <a:ext cx="1162306" cy="307777"/>
              </a:xfrm>
              <a:prstGeom prst="rect">
                <a:avLst/>
              </a:prstGeom>
              <a:blipFill>
                <a:blip r:embed="rId3"/>
                <a:stretch>
                  <a:fillRect t="-4000" b="-20000"/>
                </a:stretch>
              </a:blipFill>
            </p:spPr>
            <p:txBody>
              <a:bodyPr/>
              <a:lstStyle/>
              <a:p>
                <a:r>
                  <a:rPr lang="en-US">
                    <a:noFill/>
                  </a:rPr>
                  <a:t> </a:t>
                </a:r>
              </a:p>
            </p:txBody>
          </p:sp>
        </mc:Fallback>
      </mc:AlternateContent>
      <p:pic>
        <p:nvPicPr>
          <p:cNvPr id="7" name="Picture 6" descr="A number with numbers and symbols&#10;&#10;Description automatically generated with medium confidence">
            <a:extLst>
              <a:ext uri="{FF2B5EF4-FFF2-40B4-BE49-F238E27FC236}">
                <a16:creationId xmlns:a16="http://schemas.microsoft.com/office/drawing/2014/main" id="{088A095F-7C88-72AA-6A96-ED96C8F888B0}"/>
              </a:ext>
            </a:extLst>
          </p:cNvPr>
          <p:cNvPicPr>
            <a:picLocks noChangeAspect="1"/>
          </p:cNvPicPr>
          <p:nvPr/>
        </p:nvPicPr>
        <p:blipFill>
          <a:blip r:embed="rId4"/>
          <a:stretch>
            <a:fillRect/>
          </a:stretch>
        </p:blipFill>
        <p:spPr>
          <a:xfrm>
            <a:off x="410238" y="1905190"/>
            <a:ext cx="5637251" cy="1080309"/>
          </a:xfrm>
          <a:prstGeom prst="rect">
            <a:avLst/>
          </a:prstGeom>
        </p:spPr>
      </p:pic>
      <p:pic>
        <p:nvPicPr>
          <p:cNvPr id="11" name="Picture 10" descr="A number of numbers on a white background&#10;&#10;Description automatically generated">
            <a:extLst>
              <a:ext uri="{FF2B5EF4-FFF2-40B4-BE49-F238E27FC236}">
                <a16:creationId xmlns:a16="http://schemas.microsoft.com/office/drawing/2014/main" id="{3D83DC06-FE01-E500-886D-999E48A3782D}"/>
              </a:ext>
            </a:extLst>
          </p:cNvPr>
          <p:cNvPicPr>
            <a:picLocks noChangeAspect="1"/>
          </p:cNvPicPr>
          <p:nvPr/>
        </p:nvPicPr>
        <p:blipFill>
          <a:blip r:embed="rId5"/>
          <a:stretch>
            <a:fillRect/>
          </a:stretch>
        </p:blipFill>
        <p:spPr>
          <a:xfrm>
            <a:off x="469711" y="3043449"/>
            <a:ext cx="3574464" cy="849066"/>
          </a:xfrm>
          <a:prstGeom prst="rect">
            <a:avLst/>
          </a:prstGeom>
        </p:spPr>
      </p:pic>
    </p:spTree>
    <p:extLst>
      <p:ext uri="{BB962C8B-B14F-4D97-AF65-F5344CB8AC3E}">
        <p14:creationId xmlns:p14="http://schemas.microsoft.com/office/powerpoint/2010/main" val="318970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lvl="0"/>
            <a:r>
              <a:rPr lang="en-IN" dirty="0">
                <a:solidFill>
                  <a:schemeClr val="tx1"/>
                </a:solidFill>
              </a:rPr>
              <a:t>Step 3: </a:t>
            </a:r>
            <a:r>
              <a:rPr lang="en-IN" dirty="0"/>
              <a:t>Calculate the Between-Class Scatter Matrix</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 name="Picture 3" descr="A black text on a white background&#10;&#10;Description automatically generated">
            <a:extLst>
              <a:ext uri="{FF2B5EF4-FFF2-40B4-BE49-F238E27FC236}">
                <a16:creationId xmlns:a16="http://schemas.microsoft.com/office/drawing/2014/main" id="{79886711-2105-8D28-BB9F-33EE3C46A0C3}"/>
              </a:ext>
            </a:extLst>
          </p:cNvPr>
          <p:cNvPicPr>
            <a:picLocks noChangeAspect="1"/>
          </p:cNvPicPr>
          <p:nvPr/>
        </p:nvPicPr>
        <p:blipFill>
          <a:blip r:embed="rId3"/>
          <a:stretch>
            <a:fillRect/>
          </a:stretch>
        </p:blipFill>
        <p:spPr>
          <a:xfrm>
            <a:off x="433503" y="2081190"/>
            <a:ext cx="1871385" cy="325863"/>
          </a:xfrm>
          <a:prstGeom prst="rect">
            <a:avLst/>
          </a:prstGeom>
        </p:spPr>
      </p:pic>
      <p:pic>
        <p:nvPicPr>
          <p:cNvPr id="6" name="Picture 5" descr="A number with numbers and a couple of numbers&#10;&#10;Description automatically generated with medium confidence">
            <a:extLst>
              <a:ext uri="{FF2B5EF4-FFF2-40B4-BE49-F238E27FC236}">
                <a16:creationId xmlns:a16="http://schemas.microsoft.com/office/drawing/2014/main" id="{EED4A5E5-F4F3-D48B-DE00-46122EE87CA3}"/>
              </a:ext>
            </a:extLst>
          </p:cNvPr>
          <p:cNvPicPr>
            <a:picLocks noChangeAspect="1"/>
          </p:cNvPicPr>
          <p:nvPr/>
        </p:nvPicPr>
        <p:blipFill>
          <a:blip r:embed="rId4"/>
          <a:stretch>
            <a:fillRect/>
          </a:stretch>
        </p:blipFill>
        <p:spPr>
          <a:xfrm>
            <a:off x="433504" y="965199"/>
            <a:ext cx="2861991" cy="759304"/>
          </a:xfrm>
          <a:prstGeom prst="rect">
            <a:avLst/>
          </a:prstGeom>
        </p:spPr>
      </p:pic>
      <p:sp>
        <p:nvSpPr>
          <p:cNvPr id="8" name="TextBox 7">
            <a:extLst>
              <a:ext uri="{FF2B5EF4-FFF2-40B4-BE49-F238E27FC236}">
                <a16:creationId xmlns:a16="http://schemas.microsoft.com/office/drawing/2014/main" id="{3473A021-C23D-6B9B-9B98-D563DBE66404}"/>
              </a:ext>
            </a:extLst>
          </p:cNvPr>
          <p:cNvSpPr txBox="1"/>
          <p:nvPr/>
        </p:nvSpPr>
        <p:spPr>
          <a:xfrm>
            <a:off x="433503" y="1773413"/>
            <a:ext cx="1871385" cy="307777"/>
          </a:xfrm>
          <a:prstGeom prst="rect">
            <a:avLst/>
          </a:prstGeom>
          <a:noFill/>
        </p:spPr>
        <p:txBody>
          <a:bodyPr wrap="square" rtlCol="0">
            <a:spAutoFit/>
          </a:bodyPr>
          <a:lstStyle/>
          <a:p>
            <a:r>
              <a:rPr lang="en-US" dirty="0"/>
              <a:t>After computing</a:t>
            </a:r>
          </a:p>
        </p:txBody>
      </p:sp>
      <p:pic>
        <p:nvPicPr>
          <p:cNvPr id="10" name="Picture 9" descr="A number of numbers and a number of symbols&#10;&#10;Description automatically generated with medium confidence">
            <a:extLst>
              <a:ext uri="{FF2B5EF4-FFF2-40B4-BE49-F238E27FC236}">
                <a16:creationId xmlns:a16="http://schemas.microsoft.com/office/drawing/2014/main" id="{1B4DE047-AE4B-BFAF-C2CB-D1AACCBE9F3F}"/>
              </a:ext>
            </a:extLst>
          </p:cNvPr>
          <p:cNvPicPr>
            <a:picLocks noChangeAspect="1"/>
          </p:cNvPicPr>
          <p:nvPr/>
        </p:nvPicPr>
        <p:blipFill>
          <a:blip r:embed="rId5"/>
          <a:stretch>
            <a:fillRect/>
          </a:stretch>
        </p:blipFill>
        <p:spPr>
          <a:xfrm>
            <a:off x="433504" y="2506483"/>
            <a:ext cx="2861991" cy="654704"/>
          </a:xfrm>
          <a:prstGeom prst="rect">
            <a:avLst/>
          </a:prstGeom>
        </p:spPr>
      </p:pic>
      <p:pic>
        <p:nvPicPr>
          <p:cNvPr id="13" name="Picture 12" descr="A number of numbers on a white background&#10;&#10;Description automatically generated">
            <a:extLst>
              <a:ext uri="{FF2B5EF4-FFF2-40B4-BE49-F238E27FC236}">
                <a16:creationId xmlns:a16="http://schemas.microsoft.com/office/drawing/2014/main" id="{85EE6764-4F3F-BEA5-E643-8AA673CCABFC}"/>
              </a:ext>
            </a:extLst>
          </p:cNvPr>
          <p:cNvPicPr>
            <a:picLocks noChangeAspect="1"/>
          </p:cNvPicPr>
          <p:nvPr/>
        </p:nvPicPr>
        <p:blipFill>
          <a:blip r:embed="rId6"/>
          <a:stretch>
            <a:fillRect/>
          </a:stretch>
        </p:blipFill>
        <p:spPr>
          <a:xfrm>
            <a:off x="433503" y="3190522"/>
            <a:ext cx="3134887" cy="853283"/>
          </a:xfrm>
          <a:prstGeom prst="rect">
            <a:avLst/>
          </a:prstGeom>
        </p:spPr>
      </p:pic>
    </p:spTree>
    <p:extLst>
      <p:ext uri="{BB962C8B-B14F-4D97-AF65-F5344CB8AC3E}">
        <p14:creationId xmlns:p14="http://schemas.microsoft.com/office/powerpoint/2010/main" val="846930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lvl="0"/>
            <a:r>
              <a:rPr lang="en-IN" dirty="0">
                <a:solidFill>
                  <a:schemeClr val="tx1"/>
                </a:solidFill>
              </a:rPr>
              <a:t>Step 4: Optimal Projection Vector </a:t>
            </a:r>
            <a:endParaRPr lang="en-IN" dirty="0"/>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3" name="TextBox 2">
            <a:extLst>
              <a:ext uri="{FF2B5EF4-FFF2-40B4-BE49-F238E27FC236}">
                <a16:creationId xmlns:a16="http://schemas.microsoft.com/office/drawing/2014/main" id="{90785EC3-C975-E689-32D8-CFBDBE0748F6}"/>
              </a:ext>
            </a:extLst>
          </p:cNvPr>
          <p:cNvSpPr txBox="1"/>
          <p:nvPr/>
        </p:nvSpPr>
        <p:spPr>
          <a:xfrm>
            <a:off x="311699" y="853511"/>
            <a:ext cx="8586973" cy="307777"/>
          </a:xfrm>
          <a:prstGeom prst="rect">
            <a:avLst/>
          </a:prstGeom>
          <a:noFill/>
        </p:spPr>
        <p:txBody>
          <a:bodyPr wrap="square">
            <a:spAutoFit/>
          </a:bodyPr>
          <a:lstStyle/>
          <a:p>
            <a:r>
              <a:rPr lang="en-IN" dirty="0"/>
              <a:t>In Fisher’s Linear Discriminant Analysis (FDA), the </a:t>
            </a:r>
            <a:r>
              <a:rPr lang="en-IN" b="1" dirty="0"/>
              <a:t>optimal projection vector</a:t>
            </a:r>
            <a:r>
              <a:rPr lang="en-IN" dirty="0"/>
              <a:t> is computed as:</a:t>
            </a:r>
            <a:endParaRPr lang="en-US" dirty="0"/>
          </a:p>
        </p:txBody>
      </p:sp>
      <p:pic>
        <p:nvPicPr>
          <p:cNvPr id="11" name="Picture 10" descr="A number of numbers on a white background&#10;&#10;Description automatically generated">
            <a:extLst>
              <a:ext uri="{FF2B5EF4-FFF2-40B4-BE49-F238E27FC236}">
                <a16:creationId xmlns:a16="http://schemas.microsoft.com/office/drawing/2014/main" id="{6E23FACE-61D5-33EE-CE52-484CD9184EC3}"/>
              </a:ext>
            </a:extLst>
          </p:cNvPr>
          <p:cNvPicPr>
            <a:picLocks noChangeAspect="1"/>
          </p:cNvPicPr>
          <p:nvPr/>
        </p:nvPicPr>
        <p:blipFill>
          <a:blip r:embed="rId3"/>
          <a:stretch>
            <a:fillRect/>
          </a:stretch>
        </p:blipFill>
        <p:spPr>
          <a:xfrm>
            <a:off x="594421" y="2188124"/>
            <a:ext cx="3345035" cy="841453"/>
          </a:xfrm>
          <a:prstGeom prst="rect">
            <a:avLst/>
          </a:prstGeom>
        </p:spPr>
      </p:pic>
      <p:pic>
        <p:nvPicPr>
          <p:cNvPr id="14" name="Picture 13" descr="A number with numbers and a few digits&#10;&#10;Description automatically generated with medium confidence">
            <a:extLst>
              <a:ext uri="{FF2B5EF4-FFF2-40B4-BE49-F238E27FC236}">
                <a16:creationId xmlns:a16="http://schemas.microsoft.com/office/drawing/2014/main" id="{ECAA1FE7-986D-7EDD-9E3D-D1BB72F33AB1}"/>
              </a:ext>
            </a:extLst>
          </p:cNvPr>
          <p:cNvPicPr>
            <a:picLocks noChangeAspect="1"/>
          </p:cNvPicPr>
          <p:nvPr/>
        </p:nvPicPr>
        <p:blipFill>
          <a:blip r:embed="rId4"/>
          <a:stretch>
            <a:fillRect/>
          </a:stretch>
        </p:blipFill>
        <p:spPr>
          <a:xfrm>
            <a:off x="594421" y="3091143"/>
            <a:ext cx="3501793" cy="791959"/>
          </a:xfrm>
          <a:prstGeom prst="rect">
            <a:avLst/>
          </a:prstGeom>
        </p:spPr>
      </p:pic>
      <p:pic>
        <p:nvPicPr>
          <p:cNvPr id="16" name="Picture 15" descr="A math equation with numbers and a square&#10;&#10;Description automatically generated">
            <a:extLst>
              <a:ext uri="{FF2B5EF4-FFF2-40B4-BE49-F238E27FC236}">
                <a16:creationId xmlns:a16="http://schemas.microsoft.com/office/drawing/2014/main" id="{C6BF717E-916D-889F-2CF7-5BFF3BE25EED}"/>
              </a:ext>
            </a:extLst>
          </p:cNvPr>
          <p:cNvPicPr>
            <a:picLocks noChangeAspect="1"/>
          </p:cNvPicPr>
          <p:nvPr/>
        </p:nvPicPr>
        <p:blipFill>
          <a:blip r:embed="rId5"/>
          <a:stretch>
            <a:fillRect/>
          </a:stretch>
        </p:blipFill>
        <p:spPr>
          <a:xfrm>
            <a:off x="594421" y="3856448"/>
            <a:ext cx="1761118" cy="806769"/>
          </a:xfrm>
          <a:prstGeom prst="rect">
            <a:avLst/>
          </a:prstGeom>
        </p:spPr>
      </p:pic>
      <p:sp>
        <p:nvSpPr>
          <p:cNvPr id="22" name="TextBox 21">
            <a:extLst>
              <a:ext uri="{FF2B5EF4-FFF2-40B4-BE49-F238E27FC236}">
                <a16:creationId xmlns:a16="http://schemas.microsoft.com/office/drawing/2014/main" id="{6FE85A81-225D-4DEC-E0ED-41274A3F74E2}"/>
              </a:ext>
            </a:extLst>
          </p:cNvPr>
          <p:cNvSpPr txBox="1"/>
          <p:nvPr/>
        </p:nvSpPr>
        <p:spPr>
          <a:xfrm>
            <a:off x="594421" y="1648314"/>
            <a:ext cx="891591" cy="307777"/>
          </a:xfrm>
          <a:prstGeom prst="rect">
            <a:avLst/>
          </a:prstGeom>
          <a:noFill/>
        </p:spPr>
        <p:txBody>
          <a:bodyPr wrap="none" rtlCol="0">
            <a:spAutoFit/>
          </a:bodyPr>
          <a:lstStyle/>
          <a:p>
            <a:r>
              <a:rPr lang="en-US" dirty="0"/>
              <a:t>We have</a:t>
            </a:r>
          </a:p>
        </p:txBody>
      </p:sp>
    </p:spTree>
    <p:extLst>
      <p:ext uri="{BB962C8B-B14F-4D97-AF65-F5344CB8AC3E}">
        <p14:creationId xmlns:p14="http://schemas.microsoft.com/office/powerpoint/2010/main" val="2177436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lvl="0"/>
            <a:r>
              <a:rPr lang="en-IN" dirty="0">
                <a:solidFill>
                  <a:schemeClr val="tx1"/>
                </a:solidFill>
              </a:rPr>
              <a:t>Step 4: Optimal Projection Vector </a:t>
            </a:r>
            <a:endParaRPr lang="en-IN" dirty="0"/>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3" name="TextBox 2">
            <a:extLst>
              <a:ext uri="{FF2B5EF4-FFF2-40B4-BE49-F238E27FC236}">
                <a16:creationId xmlns:a16="http://schemas.microsoft.com/office/drawing/2014/main" id="{90785EC3-C975-E689-32D8-CFBDBE0748F6}"/>
              </a:ext>
            </a:extLst>
          </p:cNvPr>
          <p:cNvSpPr txBox="1"/>
          <p:nvPr/>
        </p:nvSpPr>
        <p:spPr>
          <a:xfrm>
            <a:off x="311699" y="853511"/>
            <a:ext cx="8586973" cy="307777"/>
          </a:xfrm>
          <a:prstGeom prst="rect">
            <a:avLst/>
          </a:prstGeom>
          <a:noFill/>
        </p:spPr>
        <p:txBody>
          <a:bodyPr wrap="square">
            <a:spAutoFit/>
          </a:bodyPr>
          <a:lstStyle/>
          <a:p>
            <a:r>
              <a:rPr lang="en-IN" dirty="0"/>
              <a:t>In Fisher’s Linear Discriminant Analysis (FDA), the </a:t>
            </a:r>
            <a:r>
              <a:rPr lang="en-IN" b="1" dirty="0"/>
              <a:t>optimal projection vector</a:t>
            </a:r>
            <a:r>
              <a:rPr lang="en-IN" dirty="0"/>
              <a:t> is computed as:</a:t>
            </a:r>
            <a:endParaRPr lang="en-US" dirty="0"/>
          </a:p>
        </p:txBody>
      </p:sp>
      <p:pic>
        <p:nvPicPr>
          <p:cNvPr id="7" name="Picture 6" descr="A black text on a white background&#10;&#10;Description automatically generated">
            <a:extLst>
              <a:ext uri="{FF2B5EF4-FFF2-40B4-BE49-F238E27FC236}">
                <a16:creationId xmlns:a16="http://schemas.microsoft.com/office/drawing/2014/main" id="{F4DECBAD-883E-7419-1267-5A32374AB2E5}"/>
              </a:ext>
            </a:extLst>
          </p:cNvPr>
          <p:cNvPicPr>
            <a:picLocks noChangeAspect="1"/>
          </p:cNvPicPr>
          <p:nvPr/>
        </p:nvPicPr>
        <p:blipFill>
          <a:blip r:embed="rId3"/>
          <a:stretch>
            <a:fillRect/>
          </a:stretch>
        </p:blipFill>
        <p:spPr>
          <a:xfrm>
            <a:off x="594421" y="1393056"/>
            <a:ext cx="2022089" cy="477949"/>
          </a:xfrm>
          <a:prstGeom prst="rect">
            <a:avLst/>
          </a:prstGeom>
        </p:spPr>
      </p:pic>
      <p:pic>
        <p:nvPicPr>
          <p:cNvPr id="2" name="Picture 1" descr="A black numbers and a white background&#10;&#10;Description automatically generated">
            <a:extLst>
              <a:ext uri="{FF2B5EF4-FFF2-40B4-BE49-F238E27FC236}">
                <a16:creationId xmlns:a16="http://schemas.microsoft.com/office/drawing/2014/main" id="{67017DDB-3784-62B8-1925-A81CDCFB51B1}"/>
              </a:ext>
            </a:extLst>
          </p:cNvPr>
          <p:cNvPicPr>
            <a:picLocks noChangeAspect="1"/>
          </p:cNvPicPr>
          <p:nvPr/>
        </p:nvPicPr>
        <p:blipFill>
          <a:blip r:embed="rId4"/>
          <a:stretch>
            <a:fillRect/>
          </a:stretch>
        </p:blipFill>
        <p:spPr>
          <a:xfrm>
            <a:off x="256287" y="3255233"/>
            <a:ext cx="2022089" cy="1059189"/>
          </a:xfrm>
          <a:prstGeom prst="rect">
            <a:avLst/>
          </a:prstGeom>
        </p:spPr>
      </p:pic>
      <p:sp>
        <p:nvSpPr>
          <p:cNvPr id="4" name="TextBox 3">
            <a:extLst>
              <a:ext uri="{FF2B5EF4-FFF2-40B4-BE49-F238E27FC236}">
                <a16:creationId xmlns:a16="http://schemas.microsoft.com/office/drawing/2014/main" id="{53ECEF11-6A4E-BE17-5DC2-CE12962FA502}"/>
              </a:ext>
            </a:extLst>
          </p:cNvPr>
          <p:cNvSpPr txBox="1"/>
          <p:nvPr/>
        </p:nvSpPr>
        <p:spPr>
          <a:xfrm>
            <a:off x="609329" y="2102773"/>
            <a:ext cx="1669047" cy="307777"/>
          </a:xfrm>
          <a:prstGeom prst="rect">
            <a:avLst/>
          </a:prstGeom>
          <a:noFill/>
        </p:spPr>
        <p:txBody>
          <a:bodyPr wrap="none" rtlCol="0">
            <a:spAutoFit/>
          </a:bodyPr>
          <a:lstStyle/>
          <a:p>
            <a:r>
              <a:rPr lang="en-US" dirty="0"/>
              <a:t>Now computing w*</a:t>
            </a:r>
          </a:p>
        </p:txBody>
      </p:sp>
      <p:pic>
        <p:nvPicPr>
          <p:cNvPr id="5" name="Picture 4" descr="A number of numbers on a white background&#10;&#10;Description automatically generated">
            <a:extLst>
              <a:ext uri="{FF2B5EF4-FFF2-40B4-BE49-F238E27FC236}">
                <a16:creationId xmlns:a16="http://schemas.microsoft.com/office/drawing/2014/main" id="{8B4DD229-0FE7-C95C-9148-610816EB8317}"/>
              </a:ext>
            </a:extLst>
          </p:cNvPr>
          <p:cNvPicPr>
            <a:picLocks noChangeAspect="1"/>
          </p:cNvPicPr>
          <p:nvPr/>
        </p:nvPicPr>
        <p:blipFill rotWithShape="1">
          <a:blip r:embed="rId5"/>
          <a:srcRect r="24731"/>
          <a:stretch/>
        </p:blipFill>
        <p:spPr>
          <a:xfrm>
            <a:off x="311699" y="2470607"/>
            <a:ext cx="4125572" cy="938479"/>
          </a:xfrm>
          <a:prstGeom prst="rect">
            <a:avLst/>
          </a:prstGeom>
        </p:spPr>
      </p:pic>
    </p:spTree>
    <p:extLst>
      <p:ext uri="{BB962C8B-B14F-4D97-AF65-F5344CB8AC3E}">
        <p14:creationId xmlns:p14="http://schemas.microsoft.com/office/powerpoint/2010/main" val="3333576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147289"/>
            <a:ext cx="3896158"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Curse of Dimensionality</a:t>
            </a:r>
            <a:endParaRPr dirty="0">
              <a:solidFill>
                <a:schemeClr val="tx1"/>
              </a:solidFill>
            </a:endParaRPr>
          </a:p>
        </p:txBody>
      </p:sp>
      <p:sp>
        <p:nvSpPr>
          <p:cNvPr id="131" name="Google Shape;131;p16"/>
          <p:cNvSpPr txBox="1">
            <a:spLocks noGrp="1"/>
          </p:cNvSpPr>
          <p:nvPr>
            <p:ph type="body" idx="1"/>
          </p:nvPr>
        </p:nvSpPr>
        <p:spPr>
          <a:xfrm>
            <a:off x="311700" y="876202"/>
            <a:ext cx="5189568" cy="3787015"/>
          </a:xfrm>
          <a:prstGeom prst="rect">
            <a:avLst/>
          </a:prstGeom>
        </p:spPr>
        <p:txBody>
          <a:bodyPr spcFirstLastPara="1" wrap="square" lIns="91425" tIns="91425" rIns="91425" bIns="91425" anchor="t" anchorCtr="0">
            <a:normAutofit fontScale="92500" lnSpcReduction="20000"/>
          </a:bodyPr>
          <a:lstStyle/>
          <a:p>
            <a:pPr marL="0" indent="0">
              <a:buNone/>
            </a:pPr>
            <a:r>
              <a:rPr lang="en-IN" sz="1300" b="1" dirty="0">
                <a:solidFill>
                  <a:schemeClr val="tx1"/>
                </a:solidFill>
              </a:rPr>
              <a:t>Increased data sparsity:</a:t>
            </a:r>
          </a:p>
          <a:p>
            <a:pPr marL="0" indent="0">
              <a:buNone/>
            </a:pPr>
            <a:endParaRPr lang="en-IN" sz="1300" b="1" dirty="0">
              <a:solidFill>
                <a:schemeClr val="tx1"/>
              </a:solidFill>
            </a:endParaRPr>
          </a:p>
          <a:p>
            <a:pPr marL="0" indent="0">
              <a:buNone/>
            </a:pPr>
            <a:r>
              <a:rPr lang="en-IN" sz="1300" dirty="0">
                <a:solidFill>
                  <a:schemeClr val="tx1"/>
                </a:solidFill>
              </a:rPr>
              <a:t>A phenomenon in high-dimensional spaces where the volume of the space grows exponentially with the number of dimensions, causing a fixed number of data points to become increasingly spread out and occupy a proportionally smaller fraction of the total space.</a:t>
            </a:r>
          </a:p>
          <a:p>
            <a:pPr marL="0" indent="0">
              <a:buNone/>
            </a:pPr>
            <a:endParaRPr lang="en-IN" sz="1300" dirty="0">
              <a:solidFill>
                <a:schemeClr val="tx1"/>
              </a:solidFill>
            </a:endParaRPr>
          </a:p>
          <a:p>
            <a:pPr marL="0" indent="0">
              <a:buNone/>
            </a:pPr>
            <a:r>
              <a:rPr lang="en-IN" sz="1300" b="1" dirty="0">
                <a:solidFill>
                  <a:schemeClr val="tx1"/>
                </a:solidFill>
              </a:rPr>
              <a:t>Increased computational cost:</a:t>
            </a:r>
          </a:p>
          <a:p>
            <a:pPr marL="0" indent="0">
              <a:buNone/>
            </a:pPr>
            <a:endParaRPr lang="en-IN" sz="1300" b="1" dirty="0">
              <a:solidFill>
                <a:schemeClr val="tx1"/>
              </a:solidFill>
            </a:endParaRPr>
          </a:p>
          <a:p>
            <a:pPr marL="0" indent="0">
              <a:buNone/>
            </a:pPr>
            <a:r>
              <a:rPr lang="en-IN" sz="1300" dirty="0">
                <a:solidFill>
                  <a:schemeClr val="tx1"/>
                </a:solidFill>
              </a:rPr>
              <a:t>The escalation in the resources (time and memory) required by algorithms as the number of dimensions in the data increases, often exhibiting polynomial or exponential growth in complexity.</a:t>
            </a:r>
          </a:p>
          <a:p>
            <a:pPr marL="0" indent="0">
              <a:buNone/>
            </a:pPr>
            <a:endParaRPr lang="en-IN" sz="1300" b="1" dirty="0">
              <a:solidFill>
                <a:schemeClr val="tx1"/>
              </a:solidFill>
            </a:endParaRPr>
          </a:p>
          <a:p>
            <a:pPr marL="0" indent="0">
              <a:buNone/>
            </a:pPr>
            <a:r>
              <a:rPr lang="en-IN" sz="1300" b="1" dirty="0">
                <a:solidFill>
                  <a:schemeClr val="tx1"/>
                </a:solidFill>
              </a:rPr>
              <a:t>Increased risk of overfitting in Machine Learning Models:</a:t>
            </a:r>
          </a:p>
          <a:p>
            <a:pPr marL="0" indent="0">
              <a:buNone/>
            </a:pPr>
            <a:endParaRPr lang="en-IN" sz="1300" b="1" dirty="0">
              <a:solidFill>
                <a:schemeClr val="tx1"/>
              </a:solidFill>
            </a:endParaRPr>
          </a:p>
          <a:p>
            <a:pPr marL="0" indent="0">
              <a:buNone/>
            </a:pPr>
            <a:r>
              <a:rPr lang="en-IN" sz="1300" dirty="0">
                <a:solidFill>
                  <a:schemeClr val="tx1"/>
                </a:solidFill>
              </a:rPr>
              <a:t>A heightened susceptibility of machine learning models to learn noise and specificities of the training data rather than the underlying patterns when dealing with many features relative to the number of samples, leading to poor generalization to unseen data.</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8194" name="Picture 2">
            <a:extLst>
              <a:ext uri="{FF2B5EF4-FFF2-40B4-BE49-F238E27FC236}">
                <a16:creationId xmlns:a16="http://schemas.microsoft.com/office/drawing/2014/main" id="{77A5EFBC-8D3B-0552-5A71-7A2748690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789" y="1386211"/>
            <a:ext cx="2728308" cy="22016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0EE114-7993-47F7-F0ED-9F1EFC91EE01}"/>
              </a:ext>
            </a:extLst>
          </p:cNvPr>
          <p:cNvSpPr txBox="1"/>
          <p:nvPr/>
        </p:nvSpPr>
        <p:spPr>
          <a:xfrm>
            <a:off x="5501268" y="3587905"/>
            <a:ext cx="3653704" cy="369332"/>
          </a:xfrm>
          <a:prstGeom prst="rect">
            <a:avLst/>
          </a:prstGeom>
          <a:noFill/>
        </p:spPr>
        <p:txBody>
          <a:bodyPr wrap="square" rtlCol="0">
            <a:spAutoFit/>
          </a:bodyPr>
          <a:lstStyle/>
          <a:p>
            <a:r>
              <a:rPr lang="en-US" sz="900" dirty="0"/>
              <a:t>Source: https://</a:t>
            </a:r>
            <a:r>
              <a:rPr lang="en-US" sz="900" dirty="0" err="1"/>
              <a:t>www.shiksha.com</a:t>
            </a:r>
            <a:r>
              <a:rPr lang="en-US" sz="900" dirty="0"/>
              <a:t>/online-courses/articles/curse-of-dimensionality/</a:t>
            </a:r>
          </a:p>
        </p:txBody>
      </p:sp>
    </p:spTree>
    <p:extLst>
      <p:ext uri="{BB962C8B-B14F-4D97-AF65-F5344CB8AC3E}">
        <p14:creationId xmlns:p14="http://schemas.microsoft.com/office/powerpoint/2010/main" val="3886566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200188" y="261648"/>
            <a:ext cx="8160758" cy="514012"/>
          </a:xfrm>
          <a:prstGeom prst="rect">
            <a:avLst/>
          </a:prstGeom>
        </p:spPr>
        <p:txBody>
          <a:bodyPr spcFirstLastPara="1" wrap="square" lIns="91425" tIns="91425" rIns="91425" bIns="91425" anchor="ctr" anchorCtr="0">
            <a:normAutofit fontScale="90000"/>
          </a:bodyPr>
          <a:lstStyle/>
          <a:p>
            <a:pPr lvl="0"/>
            <a:r>
              <a:rPr lang="en-IN" dirty="0">
                <a:solidFill>
                  <a:schemeClr val="tx1"/>
                </a:solidFill>
              </a:rPr>
              <a:t>Step 5: </a:t>
            </a:r>
            <a:r>
              <a:rPr lang="en-IN" dirty="0"/>
              <a:t>Project Data Points Using Optimal Projection Vector</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3" name="TextBox 2">
            <a:extLst>
              <a:ext uri="{FF2B5EF4-FFF2-40B4-BE49-F238E27FC236}">
                <a16:creationId xmlns:a16="http://schemas.microsoft.com/office/drawing/2014/main" id="{90785EC3-C975-E689-32D8-CFBDBE0748F6}"/>
              </a:ext>
            </a:extLst>
          </p:cNvPr>
          <p:cNvSpPr txBox="1"/>
          <p:nvPr/>
        </p:nvSpPr>
        <p:spPr>
          <a:xfrm>
            <a:off x="311699" y="853511"/>
            <a:ext cx="5851208" cy="307777"/>
          </a:xfrm>
          <a:prstGeom prst="rect">
            <a:avLst/>
          </a:prstGeom>
          <a:noFill/>
        </p:spPr>
        <p:txBody>
          <a:bodyPr wrap="square">
            <a:spAutoFit/>
          </a:bodyPr>
          <a:lstStyle/>
          <a:p>
            <a:r>
              <a:rPr lang="en-US" dirty="0"/>
              <a:t>To project the data points for obtaining the threshold values</a:t>
            </a:r>
          </a:p>
        </p:txBody>
      </p:sp>
      <p:pic>
        <p:nvPicPr>
          <p:cNvPr id="18" name="Picture 17" descr="A black numbers and a white background&#10;&#10;Description automatically generated">
            <a:extLst>
              <a:ext uri="{FF2B5EF4-FFF2-40B4-BE49-F238E27FC236}">
                <a16:creationId xmlns:a16="http://schemas.microsoft.com/office/drawing/2014/main" id="{B966D5B2-4742-0F88-C7FE-98AB554BADB5}"/>
              </a:ext>
            </a:extLst>
          </p:cNvPr>
          <p:cNvPicPr>
            <a:picLocks noChangeAspect="1"/>
          </p:cNvPicPr>
          <p:nvPr/>
        </p:nvPicPr>
        <p:blipFill>
          <a:blip r:embed="rId3"/>
          <a:stretch>
            <a:fillRect/>
          </a:stretch>
        </p:blipFill>
        <p:spPr>
          <a:xfrm>
            <a:off x="669329" y="1113074"/>
            <a:ext cx="2022089" cy="1059189"/>
          </a:xfrm>
          <a:prstGeom prst="rect">
            <a:avLst/>
          </a:prstGeom>
        </p:spPr>
      </p:pic>
      <p:pic>
        <p:nvPicPr>
          <p:cNvPr id="6" name="Picture 5" descr="A black numbers on a white background&#10;&#10;Description automatically generated">
            <a:extLst>
              <a:ext uri="{FF2B5EF4-FFF2-40B4-BE49-F238E27FC236}">
                <a16:creationId xmlns:a16="http://schemas.microsoft.com/office/drawing/2014/main" id="{87202769-6636-0F69-1A7B-A64AE831C67D}"/>
              </a:ext>
            </a:extLst>
          </p:cNvPr>
          <p:cNvPicPr>
            <a:picLocks noChangeAspect="1"/>
          </p:cNvPicPr>
          <p:nvPr/>
        </p:nvPicPr>
        <p:blipFill>
          <a:blip r:embed="rId4"/>
          <a:stretch>
            <a:fillRect/>
          </a:stretch>
        </p:blipFill>
        <p:spPr>
          <a:xfrm>
            <a:off x="669329" y="2187196"/>
            <a:ext cx="3506363" cy="489260"/>
          </a:xfrm>
          <a:prstGeom prst="rect">
            <a:avLst/>
          </a:prstGeom>
        </p:spPr>
      </p:pic>
      <p:pic>
        <p:nvPicPr>
          <p:cNvPr id="25" name="Picture 24" descr="A black text with numbers&#10;&#10;Description automatically generated">
            <a:extLst>
              <a:ext uri="{FF2B5EF4-FFF2-40B4-BE49-F238E27FC236}">
                <a16:creationId xmlns:a16="http://schemas.microsoft.com/office/drawing/2014/main" id="{CCE7A028-B660-8BF5-D89D-26B94DAC1BD1}"/>
              </a:ext>
            </a:extLst>
          </p:cNvPr>
          <p:cNvPicPr>
            <a:picLocks noChangeAspect="1"/>
          </p:cNvPicPr>
          <p:nvPr/>
        </p:nvPicPr>
        <p:blipFill>
          <a:blip r:embed="rId5"/>
          <a:stretch>
            <a:fillRect/>
          </a:stretch>
        </p:blipFill>
        <p:spPr>
          <a:xfrm>
            <a:off x="851930" y="2753637"/>
            <a:ext cx="2847898" cy="854369"/>
          </a:xfrm>
          <a:prstGeom prst="rect">
            <a:avLst/>
          </a:prstGeom>
        </p:spPr>
      </p:pic>
      <p:pic>
        <p:nvPicPr>
          <p:cNvPr id="27" name="Picture 26">
            <a:extLst>
              <a:ext uri="{FF2B5EF4-FFF2-40B4-BE49-F238E27FC236}">
                <a16:creationId xmlns:a16="http://schemas.microsoft.com/office/drawing/2014/main" id="{75EC8A11-98CA-0462-01EF-6B2210EE4E13}"/>
              </a:ext>
            </a:extLst>
          </p:cNvPr>
          <p:cNvPicPr>
            <a:picLocks noChangeAspect="1"/>
          </p:cNvPicPr>
          <p:nvPr/>
        </p:nvPicPr>
        <p:blipFill>
          <a:blip r:embed="rId6"/>
          <a:stretch>
            <a:fillRect/>
          </a:stretch>
        </p:blipFill>
        <p:spPr>
          <a:xfrm>
            <a:off x="3528843" y="2143812"/>
            <a:ext cx="5436386" cy="493175"/>
          </a:xfrm>
          <a:prstGeom prst="rect">
            <a:avLst/>
          </a:prstGeom>
        </p:spPr>
      </p:pic>
      <p:pic>
        <p:nvPicPr>
          <p:cNvPr id="32" name="Picture 31" descr="A number with numbers and a line&#10;&#10;Description automatically generated with medium confidence">
            <a:extLst>
              <a:ext uri="{FF2B5EF4-FFF2-40B4-BE49-F238E27FC236}">
                <a16:creationId xmlns:a16="http://schemas.microsoft.com/office/drawing/2014/main" id="{A18EA443-8C92-66CD-564A-412F6F513616}"/>
              </a:ext>
            </a:extLst>
          </p:cNvPr>
          <p:cNvPicPr>
            <a:picLocks noChangeAspect="1"/>
          </p:cNvPicPr>
          <p:nvPr/>
        </p:nvPicPr>
        <p:blipFill>
          <a:blip r:embed="rId7"/>
          <a:stretch>
            <a:fillRect/>
          </a:stretch>
        </p:blipFill>
        <p:spPr>
          <a:xfrm>
            <a:off x="709094" y="3586031"/>
            <a:ext cx="1713416" cy="1253241"/>
          </a:xfrm>
          <a:prstGeom prst="rect">
            <a:avLst/>
          </a:prstGeom>
        </p:spPr>
      </p:pic>
    </p:spTree>
    <p:extLst>
      <p:ext uri="{BB962C8B-B14F-4D97-AF65-F5344CB8AC3E}">
        <p14:creationId xmlns:p14="http://schemas.microsoft.com/office/powerpoint/2010/main" val="2931670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200188" y="261648"/>
            <a:ext cx="8160758" cy="514012"/>
          </a:xfrm>
          <a:prstGeom prst="rect">
            <a:avLst/>
          </a:prstGeom>
        </p:spPr>
        <p:txBody>
          <a:bodyPr spcFirstLastPara="1" wrap="square" lIns="91425" tIns="91425" rIns="91425" bIns="91425" anchor="ctr" anchorCtr="0">
            <a:normAutofit fontScale="90000"/>
          </a:bodyPr>
          <a:lstStyle/>
          <a:p>
            <a:pPr lvl="0"/>
            <a:r>
              <a:rPr lang="en-IN" dirty="0">
                <a:solidFill>
                  <a:schemeClr val="tx1"/>
                </a:solidFill>
              </a:rPr>
              <a:t>Step 5: </a:t>
            </a:r>
            <a:r>
              <a:rPr lang="en-IN" dirty="0"/>
              <a:t>Project Data Points Using Optimal Projection Vector</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3" name="TextBox 2">
            <a:extLst>
              <a:ext uri="{FF2B5EF4-FFF2-40B4-BE49-F238E27FC236}">
                <a16:creationId xmlns:a16="http://schemas.microsoft.com/office/drawing/2014/main" id="{90785EC3-C975-E689-32D8-CFBDBE0748F6}"/>
              </a:ext>
            </a:extLst>
          </p:cNvPr>
          <p:cNvSpPr txBox="1"/>
          <p:nvPr/>
        </p:nvSpPr>
        <p:spPr>
          <a:xfrm>
            <a:off x="311699" y="853511"/>
            <a:ext cx="5851208" cy="307777"/>
          </a:xfrm>
          <a:prstGeom prst="rect">
            <a:avLst/>
          </a:prstGeom>
          <a:noFill/>
        </p:spPr>
        <p:txBody>
          <a:bodyPr wrap="square">
            <a:spAutoFit/>
          </a:bodyPr>
          <a:lstStyle/>
          <a:p>
            <a:r>
              <a:rPr lang="en-US" dirty="0"/>
              <a:t>To project the data points for obtaining the threshold values</a:t>
            </a:r>
          </a:p>
        </p:txBody>
      </p:sp>
      <p:pic>
        <p:nvPicPr>
          <p:cNvPr id="4" name="Picture 3" descr="A black math equation&#10;&#10;Description automatically generated with medium confidence">
            <a:extLst>
              <a:ext uri="{FF2B5EF4-FFF2-40B4-BE49-F238E27FC236}">
                <a16:creationId xmlns:a16="http://schemas.microsoft.com/office/drawing/2014/main" id="{8CF6F5AD-DC8E-83DC-8134-ABE85E09C78A}"/>
              </a:ext>
            </a:extLst>
          </p:cNvPr>
          <p:cNvPicPr>
            <a:picLocks noChangeAspect="1"/>
          </p:cNvPicPr>
          <p:nvPr/>
        </p:nvPicPr>
        <p:blipFill>
          <a:blip r:embed="rId3"/>
          <a:stretch>
            <a:fillRect/>
          </a:stretch>
        </p:blipFill>
        <p:spPr>
          <a:xfrm>
            <a:off x="739078" y="1207992"/>
            <a:ext cx="1168400" cy="482600"/>
          </a:xfrm>
          <a:prstGeom prst="rect">
            <a:avLst/>
          </a:prstGeom>
        </p:spPr>
      </p:pic>
      <p:pic>
        <p:nvPicPr>
          <p:cNvPr id="5" name="Picture 4" descr="A number and a symbol&#10;&#10;Description automatically generated with medium confidence">
            <a:extLst>
              <a:ext uri="{FF2B5EF4-FFF2-40B4-BE49-F238E27FC236}">
                <a16:creationId xmlns:a16="http://schemas.microsoft.com/office/drawing/2014/main" id="{3C18DE3A-13E3-F8E8-9A57-8482FCDBC583}"/>
              </a:ext>
            </a:extLst>
          </p:cNvPr>
          <p:cNvPicPr>
            <a:picLocks noChangeAspect="1"/>
          </p:cNvPicPr>
          <p:nvPr/>
        </p:nvPicPr>
        <p:blipFill>
          <a:blip r:embed="rId4"/>
          <a:stretch>
            <a:fillRect/>
          </a:stretch>
        </p:blipFill>
        <p:spPr>
          <a:xfrm>
            <a:off x="775319" y="1690592"/>
            <a:ext cx="2264317" cy="414751"/>
          </a:xfrm>
          <a:prstGeom prst="rect">
            <a:avLst/>
          </a:prstGeom>
        </p:spPr>
      </p:pic>
      <p:pic>
        <p:nvPicPr>
          <p:cNvPr id="7" name="Picture 6">
            <a:extLst>
              <a:ext uri="{FF2B5EF4-FFF2-40B4-BE49-F238E27FC236}">
                <a16:creationId xmlns:a16="http://schemas.microsoft.com/office/drawing/2014/main" id="{4A46CC0D-95A2-12AB-B1C3-F0708D67A8B3}"/>
              </a:ext>
            </a:extLst>
          </p:cNvPr>
          <p:cNvPicPr>
            <a:picLocks noChangeAspect="1"/>
          </p:cNvPicPr>
          <p:nvPr/>
        </p:nvPicPr>
        <p:blipFill>
          <a:blip r:embed="rId5"/>
          <a:stretch>
            <a:fillRect/>
          </a:stretch>
        </p:blipFill>
        <p:spPr>
          <a:xfrm>
            <a:off x="775319" y="2105343"/>
            <a:ext cx="5221599" cy="4147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D356AB-D564-41F5-8F61-A4BA3210938D}"/>
                  </a:ext>
                </a:extLst>
              </p:cNvPr>
              <p:cNvSpPr txBox="1"/>
              <p:nvPr/>
            </p:nvSpPr>
            <p:spPr>
              <a:xfrm>
                <a:off x="739078" y="2805400"/>
                <a:ext cx="2952224" cy="716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−417.01+(−963.48)</m:t>
                          </m:r>
                        </m:num>
                        <m:den>
                          <m:r>
                            <a:rPr lang="en-US" b="0" i="1" smtClean="0">
                              <a:latin typeface="Cambria Math" panose="02040503050406030204" pitchFamily="18" charset="0"/>
                            </a:rPr>
                            <m:t>2</m:t>
                          </m:r>
                        </m:den>
                      </m:f>
                    </m:oMath>
                  </m:oMathPara>
                </a14:m>
                <a:endParaRPr lang="en-US" dirty="0"/>
              </a:p>
              <a:p>
                <a:r>
                  <a:rPr lang="en-US" dirty="0"/>
                  <a:t>                 = </a:t>
                </a:r>
                <a:r>
                  <a:rPr lang="en-IN" dirty="0"/>
                  <a:t>−690.25</a:t>
                </a:r>
                <a:endParaRPr lang="en-US" dirty="0"/>
              </a:p>
            </p:txBody>
          </p:sp>
        </mc:Choice>
        <mc:Fallback xmlns="">
          <p:sp>
            <p:nvSpPr>
              <p:cNvPr id="8" name="TextBox 7">
                <a:extLst>
                  <a:ext uri="{FF2B5EF4-FFF2-40B4-BE49-F238E27FC236}">
                    <a16:creationId xmlns:a16="http://schemas.microsoft.com/office/drawing/2014/main" id="{9BD356AB-D564-41F5-8F61-A4BA3210938D}"/>
                  </a:ext>
                </a:extLst>
              </p:cNvPr>
              <p:cNvSpPr txBox="1">
                <a:spLocks noRot="1" noChangeAspect="1" noMove="1" noResize="1" noEditPoints="1" noAdjustHandles="1" noChangeArrowheads="1" noChangeShapeType="1" noTextEdit="1"/>
              </p:cNvSpPr>
              <p:nvPr/>
            </p:nvSpPr>
            <p:spPr>
              <a:xfrm>
                <a:off x="739078" y="2805400"/>
                <a:ext cx="2952224" cy="716735"/>
              </a:xfrm>
              <a:prstGeom prst="rect">
                <a:avLst/>
              </a:prstGeom>
              <a:blipFill>
                <a:blip r:embed="rId6"/>
                <a:stretch>
                  <a:fillRect b="-8621"/>
                </a:stretch>
              </a:blipFill>
            </p:spPr>
            <p:txBody>
              <a:bodyPr/>
              <a:lstStyle/>
              <a:p>
                <a:r>
                  <a:rPr lang="en-US">
                    <a:noFill/>
                  </a:rPr>
                  <a:t> </a:t>
                </a:r>
              </a:p>
            </p:txBody>
          </p:sp>
        </mc:Fallback>
      </mc:AlternateContent>
      <p:pic>
        <p:nvPicPr>
          <p:cNvPr id="9" name="Picture 8" descr="A close-up of a diagram&#10;&#10;Description automatically generated">
            <a:extLst>
              <a:ext uri="{FF2B5EF4-FFF2-40B4-BE49-F238E27FC236}">
                <a16:creationId xmlns:a16="http://schemas.microsoft.com/office/drawing/2014/main" id="{831E3E79-1BEC-2372-0684-55B07A048A2E}"/>
              </a:ext>
            </a:extLst>
          </p:cNvPr>
          <p:cNvPicPr>
            <a:picLocks noChangeAspect="1"/>
          </p:cNvPicPr>
          <p:nvPr/>
        </p:nvPicPr>
        <p:blipFill>
          <a:blip r:embed="rId7"/>
          <a:stretch>
            <a:fillRect/>
          </a:stretch>
        </p:blipFill>
        <p:spPr>
          <a:xfrm>
            <a:off x="793011" y="3634901"/>
            <a:ext cx="2444292" cy="658745"/>
          </a:xfrm>
          <a:prstGeom prst="rect">
            <a:avLst/>
          </a:prstGeom>
        </p:spPr>
      </p:pic>
    </p:spTree>
    <p:extLst>
      <p:ext uri="{BB962C8B-B14F-4D97-AF65-F5344CB8AC3E}">
        <p14:creationId xmlns:p14="http://schemas.microsoft.com/office/powerpoint/2010/main" val="3212845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200188" y="261648"/>
            <a:ext cx="8160758" cy="514012"/>
          </a:xfrm>
          <a:prstGeom prst="rect">
            <a:avLst/>
          </a:prstGeom>
        </p:spPr>
        <p:txBody>
          <a:bodyPr spcFirstLastPara="1" wrap="square" lIns="91425" tIns="91425" rIns="91425" bIns="91425" anchor="ctr" anchorCtr="0">
            <a:normAutofit fontScale="90000"/>
          </a:bodyPr>
          <a:lstStyle/>
          <a:p>
            <a:pPr lvl="0"/>
            <a:r>
              <a:rPr lang="en-IN" dirty="0">
                <a:solidFill>
                  <a:schemeClr val="tx1"/>
                </a:solidFill>
              </a:rPr>
              <a:t>Step 5: </a:t>
            </a:r>
            <a:r>
              <a:rPr lang="en-IN" dirty="0"/>
              <a:t>Project Data Points Using Optimal Projection Vector</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pic>
        <p:nvPicPr>
          <p:cNvPr id="2" name="Picture 1" descr="A number and numbers in a row&#10;&#10;Description automatically generated with medium confidence">
            <a:extLst>
              <a:ext uri="{FF2B5EF4-FFF2-40B4-BE49-F238E27FC236}">
                <a16:creationId xmlns:a16="http://schemas.microsoft.com/office/drawing/2014/main" id="{E42BB46C-15B4-63E0-192F-D3C64A856FDC}"/>
              </a:ext>
            </a:extLst>
          </p:cNvPr>
          <p:cNvPicPr>
            <a:picLocks noChangeAspect="1"/>
          </p:cNvPicPr>
          <p:nvPr/>
        </p:nvPicPr>
        <p:blipFill>
          <a:blip r:embed="rId3"/>
          <a:stretch>
            <a:fillRect/>
          </a:stretch>
        </p:blipFill>
        <p:spPr>
          <a:xfrm>
            <a:off x="1670760" y="1470531"/>
            <a:ext cx="4640830" cy="1371154"/>
          </a:xfrm>
          <a:prstGeom prst="rect">
            <a:avLst/>
          </a:prstGeom>
        </p:spPr>
      </p:pic>
      <p:sp>
        <p:nvSpPr>
          <p:cNvPr id="5" name="TextBox 4">
            <a:extLst>
              <a:ext uri="{FF2B5EF4-FFF2-40B4-BE49-F238E27FC236}">
                <a16:creationId xmlns:a16="http://schemas.microsoft.com/office/drawing/2014/main" id="{14E987C8-2D80-6D9A-12EA-2504A3CBDD50}"/>
              </a:ext>
            </a:extLst>
          </p:cNvPr>
          <p:cNvSpPr txBox="1"/>
          <p:nvPr/>
        </p:nvSpPr>
        <p:spPr>
          <a:xfrm>
            <a:off x="384653" y="1139573"/>
            <a:ext cx="2313454" cy="307777"/>
          </a:xfrm>
          <a:prstGeom prst="rect">
            <a:avLst/>
          </a:prstGeom>
          <a:noFill/>
        </p:spPr>
        <p:txBody>
          <a:bodyPr wrap="none" rtlCol="0">
            <a:spAutoFit/>
          </a:bodyPr>
          <a:lstStyle/>
          <a:p>
            <a:r>
              <a:rPr lang="en-US" dirty="0"/>
              <a:t>Projecting the entire matrix</a:t>
            </a:r>
          </a:p>
        </p:txBody>
      </p:sp>
      <p:pic>
        <p:nvPicPr>
          <p:cNvPr id="8" name="Picture 7" descr="A table with numbers and text&#10;&#10;Description automatically generated">
            <a:extLst>
              <a:ext uri="{FF2B5EF4-FFF2-40B4-BE49-F238E27FC236}">
                <a16:creationId xmlns:a16="http://schemas.microsoft.com/office/drawing/2014/main" id="{89780E97-AEDE-224F-DA2A-4ACA9858507C}"/>
              </a:ext>
            </a:extLst>
          </p:cNvPr>
          <p:cNvPicPr>
            <a:picLocks noChangeAspect="1"/>
          </p:cNvPicPr>
          <p:nvPr/>
        </p:nvPicPr>
        <p:blipFill>
          <a:blip r:embed="rId4"/>
          <a:stretch>
            <a:fillRect/>
          </a:stretch>
        </p:blipFill>
        <p:spPr>
          <a:xfrm>
            <a:off x="2834448" y="2994826"/>
            <a:ext cx="2313454" cy="1535195"/>
          </a:xfrm>
          <a:prstGeom prst="rect">
            <a:avLst/>
          </a:prstGeom>
        </p:spPr>
      </p:pic>
    </p:spTree>
    <p:extLst>
      <p:ext uri="{BB962C8B-B14F-4D97-AF65-F5344CB8AC3E}">
        <p14:creationId xmlns:p14="http://schemas.microsoft.com/office/powerpoint/2010/main" val="89298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92620" y="847672"/>
            <a:ext cx="2900838"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Use cases of FDA</a:t>
            </a:r>
            <a:endParaRPr dirty="0">
              <a:solidFill>
                <a:schemeClr val="tx1"/>
              </a:solidFill>
            </a:endParaRPr>
          </a:p>
        </p:txBody>
      </p:sp>
      <p:sp>
        <p:nvSpPr>
          <p:cNvPr id="131" name="Google Shape;131;p16"/>
          <p:cNvSpPr txBox="1">
            <a:spLocks noGrp="1"/>
          </p:cNvSpPr>
          <p:nvPr>
            <p:ph type="body" idx="1"/>
          </p:nvPr>
        </p:nvSpPr>
        <p:spPr>
          <a:xfrm>
            <a:off x="288277" y="1854825"/>
            <a:ext cx="8520600" cy="2808392"/>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Tx/>
              <a:buChar char="-"/>
            </a:pPr>
            <a:r>
              <a:rPr lang="en-US" dirty="0">
                <a:solidFill>
                  <a:schemeClr val="tx1"/>
                </a:solidFill>
              </a:rPr>
              <a:t>Face Recognition (e.g., </a:t>
            </a:r>
            <a:r>
              <a:rPr lang="en-US" dirty="0" err="1">
                <a:solidFill>
                  <a:schemeClr val="tx1"/>
                </a:solidFill>
              </a:rPr>
              <a:t>Fisherfaces</a:t>
            </a:r>
            <a:r>
              <a:rPr lang="en-US" dirty="0">
                <a:solidFill>
                  <a:schemeClr val="tx1"/>
                </a:solidFill>
              </a:rPr>
              <a:t>)</a:t>
            </a:r>
          </a:p>
          <a:p>
            <a:pPr marL="285750" lvl="0" indent="-285750" algn="l" rtl="0">
              <a:spcBef>
                <a:spcPts val="0"/>
              </a:spcBef>
              <a:spcAft>
                <a:spcPts val="0"/>
              </a:spcAft>
              <a:buFontTx/>
              <a:buChar char="-"/>
            </a:pPr>
            <a:r>
              <a:rPr lang="en-US" dirty="0">
                <a:solidFill>
                  <a:schemeClr val="tx1"/>
                </a:solidFill>
              </a:rPr>
              <a:t>Medical Diagnosis (disease classification)</a:t>
            </a:r>
          </a:p>
          <a:p>
            <a:pPr marL="285750" lvl="0" indent="-285750" algn="l" rtl="0">
              <a:spcBef>
                <a:spcPts val="0"/>
              </a:spcBef>
              <a:spcAft>
                <a:spcPts val="0"/>
              </a:spcAft>
              <a:buFontTx/>
              <a:buChar char="-"/>
            </a:pPr>
            <a:r>
              <a:rPr lang="en-US" dirty="0">
                <a:solidFill>
                  <a:schemeClr val="tx1"/>
                </a:solidFill>
              </a:rPr>
              <a:t>Speech and Speaker Recognition</a:t>
            </a:r>
          </a:p>
          <a:p>
            <a:pPr marL="285750" lvl="0" indent="-285750" algn="l" rtl="0">
              <a:spcBef>
                <a:spcPts val="0"/>
              </a:spcBef>
              <a:spcAft>
                <a:spcPts val="0"/>
              </a:spcAft>
              <a:buFontTx/>
              <a:buChar char="-"/>
            </a:pPr>
            <a:r>
              <a:rPr lang="en-US" dirty="0">
                <a:solidFill>
                  <a:schemeClr val="tx1"/>
                </a:solidFill>
              </a:rPr>
              <a:t>Marketing and Customer Segmentation</a:t>
            </a:r>
          </a:p>
          <a:p>
            <a:pPr marL="285750" lvl="0" indent="-285750" algn="l" rtl="0">
              <a:spcBef>
                <a:spcPts val="0"/>
              </a:spcBef>
              <a:spcAft>
                <a:spcPts val="0"/>
              </a:spcAft>
              <a:buFontTx/>
              <a:buChar char="-"/>
            </a:pPr>
            <a:r>
              <a:rPr lang="en-US" dirty="0">
                <a:solidFill>
                  <a:schemeClr val="tx1"/>
                </a:solidFill>
              </a:rPr>
              <a:t>Finance and Credit Scoring</a:t>
            </a:r>
          </a:p>
          <a:p>
            <a:pPr marL="285750" lvl="0" indent="-285750" algn="l" rtl="0">
              <a:spcBef>
                <a:spcPts val="0"/>
              </a:spcBef>
              <a:spcAft>
                <a:spcPts val="0"/>
              </a:spcAft>
              <a:buFontTx/>
              <a:buChar char="-"/>
            </a:pPr>
            <a:r>
              <a:rPr lang="en-US" dirty="0">
                <a:solidFill>
                  <a:schemeClr val="tx1"/>
                </a:solidFill>
              </a:rPr>
              <a:t>Handwriting Recognition</a:t>
            </a:r>
          </a:p>
          <a:p>
            <a:pPr marL="285750" lvl="0" indent="-285750" algn="l" rtl="0">
              <a:spcBef>
                <a:spcPts val="0"/>
              </a:spcBef>
              <a:spcAft>
                <a:spcPts val="0"/>
              </a:spcAft>
              <a:buFontTx/>
              <a:buChar char="-"/>
            </a:pPr>
            <a:r>
              <a:rPr lang="en-US" dirty="0">
                <a:solidFill>
                  <a:schemeClr val="tx1"/>
                </a:solidFill>
              </a:rPr>
              <a:t>Bioinformatics (gene expression classification)</a:t>
            </a:r>
          </a:p>
          <a:p>
            <a:pPr marL="285750" lvl="0" indent="-285750" algn="l" rtl="0">
              <a:spcBef>
                <a:spcPts val="0"/>
              </a:spcBef>
              <a:spcAft>
                <a:spcPts val="0"/>
              </a:spcAft>
              <a:buFontTx/>
              <a:buChar char="-"/>
            </a:pPr>
            <a:r>
              <a:rPr lang="en-US" dirty="0">
                <a:solidFill>
                  <a:schemeClr val="tx1"/>
                </a:solidFill>
              </a:rPr>
              <a:t>Fault Detection in Engineering Systems</a:t>
            </a:r>
          </a:p>
          <a:p>
            <a:pPr marL="285750" lvl="0" indent="-285750" algn="l" rtl="0">
              <a:spcBef>
                <a:spcPts val="0"/>
              </a:spcBef>
              <a:spcAft>
                <a:spcPts val="0"/>
              </a:spcAft>
              <a:buFontTx/>
              <a:buChar char="-"/>
            </a:pPr>
            <a:r>
              <a:rPr lang="en-US" dirty="0">
                <a:solidFill>
                  <a:schemeClr val="tx1"/>
                </a:solidFill>
              </a:rPr>
              <a:t>Document Classification and Text Mining</a:t>
            </a: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6" name="Google Shape;130;p16">
            <a:extLst>
              <a:ext uri="{FF2B5EF4-FFF2-40B4-BE49-F238E27FC236}">
                <a16:creationId xmlns:a16="http://schemas.microsoft.com/office/drawing/2014/main" id="{7E6D50C1-169F-31D1-C501-D564935A5215}"/>
              </a:ext>
            </a:extLst>
          </p:cNvPr>
          <p:cNvSpPr txBox="1">
            <a:spLocks/>
          </p:cNvSpPr>
          <p:nvPr/>
        </p:nvSpPr>
        <p:spPr>
          <a:xfrm>
            <a:off x="4212158" y="1404352"/>
            <a:ext cx="8520600" cy="5553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D466B"/>
              </a:buClr>
              <a:buSzPts val="2400"/>
              <a:buFont typeface="Helvetica Neue"/>
              <a:buNone/>
              <a:defRPr sz="2400" b="1" i="0" u="none" strike="noStrike" cap="none">
                <a:solidFill>
                  <a:srgbClr val="1D466B"/>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IN" dirty="0">
              <a:solidFill>
                <a:schemeClr val="tx1"/>
              </a:solidFill>
            </a:endParaRPr>
          </a:p>
        </p:txBody>
      </p:sp>
    </p:spTree>
    <p:extLst>
      <p:ext uri="{BB962C8B-B14F-4D97-AF65-F5344CB8AC3E}">
        <p14:creationId xmlns:p14="http://schemas.microsoft.com/office/powerpoint/2010/main" val="4251542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400053" y="202633"/>
            <a:ext cx="7978230" cy="555300"/>
          </a:xfrm>
          <a:prstGeom prst="rect">
            <a:avLst/>
          </a:prstGeom>
        </p:spPr>
        <p:txBody>
          <a:bodyPr spcFirstLastPara="1" wrap="square" lIns="91425" tIns="91425" rIns="91425" bIns="91425" anchor="ctr" anchorCtr="0">
            <a:normAutofit fontScale="90000"/>
          </a:bodyPr>
          <a:lstStyle/>
          <a:p>
            <a:r>
              <a:rPr lang="en" dirty="0">
                <a:solidFill>
                  <a:schemeClr val="tx1"/>
                </a:solidFill>
              </a:rPr>
              <a:t>Application: </a:t>
            </a:r>
            <a:r>
              <a:rPr lang="en-US" dirty="0">
                <a:solidFill>
                  <a:schemeClr val="tx1"/>
                </a:solidFill>
              </a:rPr>
              <a:t>Medical Diagnosis (disease classification)</a:t>
            </a:r>
            <a:br>
              <a:rPr lang="en-US" dirty="0">
                <a:solidFill>
                  <a:schemeClr val="tx1"/>
                </a:solidFill>
              </a:rPr>
            </a:b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3" name="Picture 2" descr="A black screen with white text&#10;&#10;Description automatically generated">
            <a:extLst>
              <a:ext uri="{FF2B5EF4-FFF2-40B4-BE49-F238E27FC236}">
                <a16:creationId xmlns:a16="http://schemas.microsoft.com/office/drawing/2014/main" id="{F7CCA6B0-A3DB-9A45-63A4-99502E475F11}"/>
              </a:ext>
            </a:extLst>
          </p:cNvPr>
          <p:cNvPicPr>
            <a:picLocks noChangeAspect="1"/>
          </p:cNvPicPr>
          <p:nvPr/>
        </p:nvPicPr>
        <p:blipFill>
          <a:blip r:embed="rId3"/>
          <a:stretch>
            <a:fillRect/>
          </a:stretch>
        </p:blipFill>
        <p:spPr>
          <a:xfrm>
            <a:off x="463797" y="1985171"/>
            <a:ext cx="3110230" cy="117315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621F2164-5A23-D7ED-3265-D52D22340B26}"/>
              </a:ext>
            </a:extLst>
          </p:cNvPr>
          <p:cNvPicPr>
            <a:picLocks noChangeAspect="1"/>
          </p:cNvPicPr>
          <p:nvPr/>
        </p:nvPicPr>
        <p:blipFill>
          <a:blip r:embed="rId4"/>
          <a:stretch>
            <a:fillRect/>
          </a:stretch>
        </p:blipFill>
        <p:spPr>
          <a:xfrm>
            <a:off x="4162789" y="1104472"/>
            <a:ext cx="4517414" cy="3303977"/>
          </a:xfrm>
          <a:prstGeom prst="rect">
            <a:avLst/>
          </a:prstGeom>
        </p:spPr>
      </p:pic>
    </p:spTree>
    <p:extLst>
      <p:ext uri="{BB962C8B-B14F-4D97-AF65-F5344CB8AC3E}">
        <p14:creationId xmlns:p14="http://schemas.microsoft.com/office/powerpoint/2010/main" val="3047317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3" name="Picture 2" descr="A grey background with white text&#10;&#10;Description automatically generated">
            <a:extLst>
              <a:ext uri="{FF2B5EF4-FFF2-40B4-BE49-F238E27FC236}">
                <a16:creationId xmlns:a16="http://schemas.microsoft.com/office/drawing/2014/main" id="{9DCE3135-A9AF-A7CC-DC2E-D6F30466A057}"/>
              </a:ext>
            </a:extLst>
          </p:cNvPr>
          <p:cNvPicPr>
            <a:picLocks noChangeAspect="1"/>
          </p:cNvPicPr>
          <p:nvPr/>
        </p:nvPicPr>
        <p:blipFill>
          <a:blip r:embed="rId3"/>
          <a:stretch>
            <a:fillRect/>
          </a:stretch>
        </p:blipFill>
        <p:spPr>
          <a:xfrm>
            <a:off x="704854" y="811250"/>
            <a:ext cx="3919185" cy="589281"/>
          </a:xfrm>
          <a:prstGeom prst="rect">
            <a:avLst/>
          </a:prstGeom>
        </p:spPr>
      </p:pic>
      <p:pic>
        <p:nvPicPr>
          <p:cNvPr id="23554" name="Picture 2">
            <a:extLst>
              <a:ext uri="{FF2B5EF4-FFF2-40B4-BE49-F238E27FC236}">
                <a16:creationId xmlns:a16="http://schemas.microsoft.com/office/drawing/2014/main" id="{146D07BD-73D5-E335-F4DF-0EEBF5E12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775" y="1785828"/>
            <a:ext cx="7456449" cy="2954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BAE056BE-09AC-B73E-4E69-14A9F075BDE6}"/>
              </a:ext>
            </a:extLst>
          </p:cNvPr>
          <p:cNvPicPr>
            <a:picLocks noChangeAspect="1"/>
          </p:cNvPicPr>
          <p:nvPr/>
        </p:nvPicPr>
        <p:blipFill>
          <a:blip r:embed="rId5"/>
          <a:stretch>
            <a:fillRect/>
          </a:stretch>
        </p:blipFill>
        <p:spPr>
          <a:xfrm>
            <a:off x="5104336" y="633203"/>
            <a:ext cx="2181282" cy="945376"/>
          </a:xfrm>
          <a:prstGeom prst="rect">
            <a:avLst/>
          </a:prstGeom>
        </p:spPr>
      </p:pic>
      <p:sp>
        <p:nvSpPr>
          <p:cNvPr id="8" name="Google Shape;130;p16">
            <a:extLst>
              <a:ext uri="{FF2B5EF4-FFF2-40B4-BE49-F238E27FC236}">
                <a16:creationId xmlns:a16="http://schemas.microsoft.com/office/drawing/2014/main" id="{B1A4093A-F14D-60A8-D2B0-5349717B95B1}"/>
              </a:ext>
            </a:extLst>
          </p:cNvPr>
          <p:cNvSpPr txBox="1">
            <a:spLocks noGrp="1"/>
          </p:cNvSpPr>
          <p:nvPr>
            <p:ph type="title"/>
          </p:nvPr>
        </p:nvSpPr>
        <p:spPr>
          <a:xfrm>
            <a:off x="400053" y="125922"/>
            <a:ext cx="7978230" cy="555300"/>
          </a:xfrm>
          <a:prstGeom prst="rect">
            <a:avLst/>
          </a:prstGeom>
        </p:spPr>
        <p:txBody>
          <a:bodyPr spcFirstLastPara="1" wrap="square" lIns="91425" tIns="91425" rIns="91425" bIns="91425" anchor="ctr" anchorCtr="0">
            <a:normAutofit fontScale="90000"/>
          </a:bodyPr>
          <a:lstStyle/>
          <a:p>
            <a:r>
              <a:rPr lang="en" dirty="0">
                <a:solidFill>
                  <a:schemeClr val="tx1"/>
                </a:solidFill>
              </a:rPr>
              <a:t>Application: </a:t>
            </a:r>
            <a:r>
              <a:rPr lang="en-US" dirty="0">
                <a:solidFill>
                  <a:schemeClr val="tx1"/>
                </a:solidFill>
              </a:rPr>
              <a:t>Medical Diagnosis (disease classification)</a:t>
            </a:r>
            <a:endParaRPr dirty="0">
              <a:solidFill>
                <a:schemeClr val="tx1"/>
              </a:solidFill>
            </a:endParaRPr>
          </a:p>
        </p:txBody>
      </p:sp>
    </p:spTree>
    <p:extLst>
      <p:ext uri="{BB962C8B-B14F-4D97-AF65-F5344CB8AC3E}">
        <p14:creationId xmlns:p14="http://schemas.microsoft.com/office/powerpoint/2010/main" val="1799003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7">
          <a:extLst>
            <a:ext uri="{FF2B5EF4-FFF2-40B4-BE49-F238E27FC236}">
              <a16:creationId xmlns:a16="http://schemas.microsoft.com/office/drawing/2014/main" id="{5C281C3E-379E-24B4-557E-D80C5C5C2914}"/>
            </a:ext>
          </a:extLst>
        </p:cNvPr>
        <p:cNvGrpSpPr/>
        <p:nvPr/>
      </p:nvGrpSpPr>
      <p:grpSpPr>
        <a:xfrm>
          <a:off x="0" y="0"/>
          <a:ext cx="0" cy="0"/>
          <a:chOff x="0" y="0"/>
          <a:chExt cx="0" cy="0"/>
        </a:xfrm>
      </p:grpSpPr>
      <p:sp>
        <p:nvSpPr>
          <p:cNvPr id="228" name="Google Shape;228;p29">
            <a:extLst>
              <a:ext uri="{FF2B5EF4-FFF2-40B4-BE49-F238E27FC236}">
                <a16:creationId xmlns:a16="http://schemas.microsoft.com/office/drawing/2014/main" id="{084D9B0B-E077-269F-F385-F39206AB24DA}"/>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229" name="Google Shape;229;p29">
            <a:extLst>
              <a:ext uri="{FF2B5EF4-FFF2-40B4-BE49-F238E27FC236}">
                <a16:creationId xmlns:a16="http://schemas.microsoft.com/office/drawing/2014/main" id="{42E32C3F-7FA3-4166-956D-511A1323DBF2}"/>
              </a:ext>
            </a:extLst>
          </p:cNvPr>
          <p:cNvSpPr txBox="1">
            <a:spLocks noGrp="1"/>
          </p:cNvSpPr>
          <p:nvPr>
            <p:ph type="title"/>
          </p:nvPr>
        </p:nvSpPr>
        <p:spPr>
          <a:xfrm>
            <a:off x="311700" y="2069200"/>
            <a:ext cx="6960900" cy="79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tx1"/>
                </a:solidFill>
              </a:rPr>
              <a:t>Summary</a:t>
            </a:r>
            <a:endParaRPr sz="3000" dirty="0">
              <a:solidFill>
                <a:schemeClr val="tx1"/>
              </a:solidFill>
            </a:endParaRPr>
          </a:p>
        </p:txBody>
      </p:sp>
    </p:spTree>
    <p:extLst>
      <p:ext uri="{BB962C8B-B14F-4D97-AF65-F5344CB8AC3E}">
        <p14:creationId xmlns:p14="http://schemas.microsoft.com/office/powerpoint/2010/main" val="2542076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3E8662B-8A86-D39D-5A9F-43B345AA3A00}"/>
            </a:ext>
          </a:extLst>
        </p:cNvPr>
        <p:cNvGrpSpPr/>
        <p:nvPr/>
      </p:nvGrpSpPr>
      <p:grpSpPr>
        <a:xfrm>
          <a:off x="0" y="0"/>
          <a:ext cx="0" cy="0"/>
          <a:chOff x="0" y="0"/>
          <a:chExt cx="0" cy="0"/>
        </a:xfrm>
      </p:grpSpPr>
      <p:sp>
        <p:nvSpPr>
          <p:cNvPr id="234" name="Google Shape;234;p30">
            <a:extLst>
              <a:ext uri="{FF2B5EF4-FFF2-40B4-BE49-F238E27FC236}">
                <a16:creationId xmlns:a16="http://schemas.microsoft.com/office/drawing/2014/main" id="{0051CC9C-B4E1-A5C6-80EC-0E3DBCE60E04}"/>
              </a:ext>
            </a:extLst>
          </p:cNvPr>
          <p:cNvSpPr txBox="1">
            <a:spLocks noGrp="1"/>
          </p:cNvSpPr>
          <p:nvPr>
            <p:ph type="body" idx="4294967295"/>
          </p:nvPr>
        </p:nvSpPr>
        <p:spPr>
          <a:xfrm>
            <a:off x="801921" y="2040676"/>
            <a:ext cx="7922660" cy="291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US" dirty="0">
                <a:solidFill>
                  <a:schemeClr val="tx1"/>
                </a:solidFill>
              </a:rPr>
              <a:t>Dimensionality Reduction Techniques</a:t>
            </a:r>
          </a:p>
        </p:txBody>
      </p:sp>
      <p:sp>
        <p:nvSpPr>
          <p:cNvPr id="235" name="Google Shape;235;p30">
            <a:extLst>
              <a:ext uri="{FF2B5EF4-FFF2-40B4-BE49-F238E27FC236}">
                <a16:creationId xmlns:a16="http://schemas.microsoft.com/office/drawing/2014/main" id="{F7577043-CBD4-D3E9-547A-2D54D618D545}"/>
              </a:ext>
            </a:extLst>
          </p:cNvPr>
          <p:cNvSpPr txBox="1">
            <a:spLocks noGrp="1"/>
          </p:cNvSpPr>
          <p:nvPr>
            <p:ph type="body" idx="4294967295"/>
          </p:nvPr>
        </p:nvSpPr>
        <p:spPr>
          <a:xfrm>
            <a:off x="419419" y="2040678"/>
            <a:ext cx="371100" cy="291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en" b="1" dirty="0">
                <a:solidFill>
                  <a:schemeClr val="tx1"/>
                </a:solidFill>
                <a:latin typeface="Helvetica Neue"/>
                <a:ea typeface="Helvetica Neue"/>
                <a:cs typeface="Helvetica Neue"/>
                <a:sym typeface="Helvetica Neue"/>
              </a:rPr>
              <a:t>0</a:t>
            </a:r>
            <a:r>
              <a:rPr lang="en" b="1" dirty="0">
                <a:solidFill>
                  <a:schemeClr val="tx1"/>
                </a:solidFill>
              </a:rPr>
              <a:t>2</a:t>
            </a:r>
            <a:endParaRPr b="1" dirty="0">
              <a:solidFill>
                <a:schemeClr val="tx1"/>
              </a:solidFill>
              <a:latin typeface="Helvetica Neue"/>
              <a:ea typeface="Helvetica Neue"/>
              <a:cs typeface="Helvetica Neue"/>
              <a:sym typeface="Helvetica Neue"/>
            </a:endParaRPr>
          </a:p>
        </p:txBody>
      </p:sp>
      <p:sp>
        <p:nvSpPr>
          <p:cNvPr id="236" name="Google Shape;236;p30">
            <a:extLst>
              <a:ext uri="{FF2B5EF4-FFF2-40B4-BE49-F238E27FC236}">
                <a16:creationId xmlns:a16="http://schemas.microsoft.com/office/drawing/2014/main" id="{3BB0AA40-628C-2E6F-2EAA-1BBD11F1D301}"/>
              </a:ext>
            </a:extLst>
          </p:cNvPr>
          <p:cNvSpPr txBox="1">
            <a:spLocks noGrp="1"/>
          </p:cNvSpPr>
          <p:nvPr>
            <p:ph type="body" idx="4294967295"/>
          </p:nvPr>
        </p:nvSpPr>
        <p:spPr>
          <a:xfrm>
            <a:off x="801920" y="1543350"/>
            <a:ext cx="5706035" cy="291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US" dirty="0">
                <a:solidFill>
                  <a:schemeClr val="tx1"/>
                </a:solidFill>
                <a:latin typeface="Helvetica Neue"/>
                <a:ea typeface="Helvetica Neue"/>
                <a:cs typeface="Helvetica Neue"/>
                <a:sym typeface="Helvetica Neue"/>
              </a:rPr>
              <a:t>Curse of Dimensionality</a:t>
            </a:r>
            <a:endParaRPr dirty="0">
              <a:solidFill>
                <a:schemeClr val="tx1"/>
              </a:solidFill>
              <a:latin typeface="Helvetica Neue"/>
              <a:ea typeface="Helvetica Neue"/>
              <a:cs typeface="Helvetica Neue"/>
              <a:sym typeface="Helvetica Neue"/>
            </a:endParaRPr>
          </a:p>
        </p:txBody>
      </p:sp>
      <p:sp>
        <p:nvSpPr>
          <p:cNvPr id="239" name="Google Shape;239;p30">
            <a:extLst>
              <a:ext uri="{FF2B5EF4-FFF2-40B4-BE49-F238E27FC236}">
                <a16:creationId xmlns:a16="http://schemas.microsoft.com/office/drawing/2014/main" id="{948E92F9-6B4E-5996-9880-AD0A0E01F7DB}"/>
              </a:ext>
            </a:extLst>
          </p:cNvPr>
          <p:cNvSpPr txBox="1">
            <a:spLocks noGrp="1"/>
          </p:cNvSpPr>
          <p:nvPr>
            <p:ph type="body" idx="4294967295"/>
          </p:nvPr>
        </p:nvSpPr>
        <p:spPr>
          <a:xfrm>
            <a:off x="419419" y="1543345"/>
            <a:ext cx="371100" cy="291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en" b="1" dirty="0">
                <a:solidFill>
                  <a:schemeClr val="tx1"/>
                </a:solidFill>
                <a:latin typeface="Helvetica Neue"/>
                <a:ea typeface="Helvetica Neue"/>
                <a:cs typeface="Helvetica Neue"/>
                <a:sym typeface="Helvetica Neue"/>
              </a:rPr>
              <a:t>01</a:t>
            </a:r>
            <a:endParaRPr b="1" dirty="0">
              <a:solidFill>
                <a:schemeClr val="tx1"/>
              </a:solidFill>
              <a:latin typeface="Helvetica Neue"/>
              <a:ea typeface="Helvetica Neue"/>
              <a:cs typeface="Helvetica Neue"/>
              <a:sym typeface="Helvetica Neue"/>
            </a:endParaRPr>
          </a:p>
        </p:txBody>
      </p:sp>
      <p:sp>
        <p:nvSpPr>
          <p:cNvPr id="242" name="Google Shape;242;p30">
            <a:extLst>
              <a:ext uri="{FF2B5EF4-FFF2-40B4-BE49-F238E27FC236}">
                <a16:creationId xmlns:a16="http://schemas.microsoft.com/office/drawing/2014/main" id="{AA1453E8-6589-8E4D-68EA-DD9BCD879AE7}"/>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243" name="Google Shape;243;p30">
            <a:extLst>
              <a:ext uri="{FF2B5EF4-FFF2-40B4-BE49-F238E27FC236}">
                <a16:creationId xmlns:a16="http://schemas.microsoft.com/office/drawing/2014/main" id="{886EEB32-AB79-25A9-F66D-031B380207A5}"/>
              </a:ext>
            </a:extLst>
          </p:cNvPr>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Summary</a:t>
            </a:r>
            <a:endParaRPr dirty="0">
              <a:solidFill>
                <a:schemeClr val="tx1"/>
              </a:solidFill>
            </a:endParaRPr>
          </a:p>
        </p:txBody>
      </p:sp>
      <p:sp>
        <p:nvSpPr>
          <p:cNvPr id="3" name="Google Shape;235;p30">
            <a:extLst>
              <a:ext uri="{FF2B5EF4-FFF2-40B4-BE49-F238E27FC236}">
                <a16:creationId xmlns:a16="http://schemas.microsoft.com/office/drawing/2014/main" id="{562E7D6B-5335-EE50-A10B-92F21E64C380}"/>
              </a:ext>
            </a:extLst>
          </p:cNvPr>
          <p:cNvSpPr txBox="1">
            <a:spLocks/>
          </p:cNvSpPr>
          <p:nvPr/>
        </p:nvSpPr>
        <p:spPr>
          <a:xfrm>
            <a:off x="430820" y="2519023"/>
            <a:ext cx="371100" cy="291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434343"/>
              </a:buClr>
              <a:buSzPts val="1500"/>
              <a:buFont typeface="Helvetica Neue"/>
              <a:buChar char="●"/>
              <a:defRPr sz="1500" b="0" i="0" u="none" strike="noStrike" cap="none">
                <a:solidFill>
                  <a:srgbClr val="434343"/>
                </a:solidFill>
                <a:latin typeface="Helvetica Neue"/>
                <a:ea typeface="Helvetica Neue"/>
                <a:cs typeface="Helvetica Neue"/>
                <a:sym typeface="Helvetica Neue"/>
              </a:defRPr>
            </a:lvl1pPr>
            <a:lvl2pPr marL="914400" marR="0" lvl="1" indent="-311150" algn="l" rtl="0">
              <a:lnSpc>
                <a:spcPct val="115000"/>
              </a:lnSpc>
              <a:spcBef>
                <a:spcPts val="0"/>
              </a:spcBef>
              <a:spcAft>
                <a:spcPts val="0"/>
              </a:spcAft>
              <a:buClr>
                <a:srgbClr val="434343"/>
              </a:buClr>
              <a:buSzPts val="1300"/>
              <a:buFont typeface="Helvetica Neue"/>
              <a:buChar char="○"/>
              <a:defRPr sz="1300" b="0" i="0" u="none" strike="noStrike" cap="none">
                <a:solidFill>
                  <a:srgbClr val="434343"/>
                </a:solidFill>
                <a:latin typeface="Helvetica Neue"/>
                <a:ea typeface="Helvetica Neue"/>
                <a:cs typeface="Helvetica Neue"/>
                <a:sym typeface="Helvetica Neue"/>
              </a:defRPr>
            </a:lvl2pPr>
            <a:lvl3pPr marL="1371600" marR="0" lvl="2" indent="-304800" algn="l" rtl="0">
              <a:lnSpc>
                <a:spcPct val="115000"/>
              </a:lnSpc>
              <a:spcBef>
                <a:spcPts val="0"/>
              </a:spcBef>
              <a:spcAft>
                <a:spcPts val="0"/>
              </a:spcAft>
              <a:buClr>
                <a:srgbClr val="434343"/>
              </a:buClr>
              <a:buSzPts val="1200"/>
              <a:buFont typeface="Helvetica Neue"/>
              <a:buChar char="■"/>
              <a:defRPr sz="1200" b="0" i="0" u="none" strike="noStrike" cap="none">
                <a:solidFill>
                  <a:srgbClr val="434343"/>
                </a:solidFill>
                <a:latin typeface="Helvetica Neue"/>
                <a:ea typeface="Helvetica Neue"/>
                <a:cs typeface="Helvetica Neue"/>
                <a:sym typeface="Helvetica Neue"/>
              </a:defRPr>
            </a:lvl3pPr>
            <a:lvl4pPr marL="1828800" marR="0" lvl="3" indent="-298450" algn="l" rtl="0">
              <a:lnSpc>
                <a:spcPct val="115000"/>
              </a:lnSpc>
              <a:spcBef>
                <a:spcPts val="0"/>
              </a:spcBef>
              <a:spcAft>
                <a:spcPts val="0"/>
              </a:spcAft>
              <a:buClr>
                <a:srgbClr val="434343"/>
              </a:buClr>
              <a:buSzPts val="1100"/>
              <a:buFont typeface="Helvetica Neue"/>
              <a:buChar char="●"/>
              <a:defRPr sz="1100" b="0" i="0" u="none" strike="noStrike" cap="none">
                <a:solidFill>
                  <a:srgbClr val="434343"/>
                </a:solidFill>
                <a:latin typeface="Helvetica Neue"/>
                <a:ea typeface="Helvetica Neue"/>
                <a:cs typeface="Helvetica Neue"/>
                <a:sym typeface="Helvetica Neue"/>
              </a:defRPr>
            </a:lvl4pPr>
            <a:lvl5pPr marL="2286000" marR="0" lvl="4"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5pPr>
            <a:lvl6pPr marL="2743200" marR="0" lvl="5"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6pPr>
            <a:lvl7pPr marL="3200400" marR="0" lvl="6"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7pPr>
            <a:lvl8pPr marL="3657600" marR="0" lvl="7"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8pPr>
            <a:lvl9pPr marL="4114800" marR="0" lvl="8"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9pPr>
          </a:lstStyle>
          <a:p>
            <a:pPr marL="0" indent="0" algn="ctr">
              <a:lnSpc>
                <a:spcPct val="100000"/>
              </a:lnSpc>
              <a:buFont typeface="Helvetica Neue"/>
              <a:buNone/>
            </a:pPr>
            <a:r>
              <a:rPr lang="en" b="1" dirty="0">
                <a:solidFill>
                  <a:schemeClr val="tx1"/>
                </a:solidFill>
              </a:rPr>
              <a:t>03</a:t>
            </a:r>
          </a:p>
        </p:txBody>
      </p:sp>
      <p:sp>
        <p:nvSpPr>
          <p:cNvPr id="4" name="Google Shape;234;p30">
            <a:extLst>
              <a:ext uri="{FF2B5EF4-FFF2-40B4-BE49-F238E27FC236}">
                <a16:creationId xmlns:a16="http://schemas.microsoft.com/office/drawing/2014/main" id="{DD632A98-96C4-A588-22C4-98783598610A}"/>
              </a:ext>
            </a:extLst>
          </p:cNvPr>
          <p:cNvSpPr txBox="1">
            <a:spLocks/>
          </p:cNvSpPr>
          <p:nvPr/>
        </p:nvSpPr>
        <p:spPr>
          <a:xfrm>
            <a:off x="790519" y="2519023"/>
            <a:ext cx="7922660" cy="291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rgbClr val="434343"/>
              </a:buClr>
              <a:buSzPts val="1500"/>
              <a:buFont typeface="Helvetica Neue"/>
              <a:buChar char="●"/>
              <a:defRPr sz="1500" b="0" i="0" u="none" strike="noStrike" cap="none">
                <a:solidFill>
                  <a:srgbClr val="434343"/>
                </a:solidFill>
                <a:latin typeface="Helvetica Neue"/>
                <a:ea typeface="Helvetica Neue"/>
                <a:cs typeface="Helvetica Neue"/>
                <a:sym typeface="Helvetica Neue"/>
              </a:defRPr>
            </a:lvl1pPr>
            <a:lvl2pPr marL="914400" marR="0" lvl="1" indent="-311150" algn="l" rtl="0">
              <a:lnSpc>
                <a:spcPct val="115000"/>
              </a:lnSpc>
              <a:spcBef>
                <a:spcPts val="0"/>
              </a:spcBef>
              <a:spcAft>
                <a:spcPts val="0"/>
              </a:spcAft>
              <a:buClr>
                <a:srgbClr val="434343"/>
              </a:buClr>
              <a:buSzPts val="1300"/>
              <a:buFont typeface="Helvetica Neue"/>
              <a:buChar char="○"/>
              <a:defRPr sz="1300" b="0" i="0" u="none" strike="noStrike" cap="none">
                <a:solidFill>
                  <a:srgbClr val="434343"/>
                </a:solidFill>
                <a:latin typeface="Helvetica Neue"/>
                <a:ea typeface="Helvetica Neue"/>
                <a:cs typeface="Helvetica Neue"/>
                <a:sym typeface="Helvetica Neue"/>
              </a:defRPr>
            </a:lvl2pPr>
            <a:lvl3pPr marL="1371600" marR="0" lvl="2" indent="-304800" algn="l" rtl="0">
              <a:lnSpc>
                <a:spcPct val="115000"/>
              </a:lnSpc>
              <a:spcBef>
                <a:spcPts val="0"/>
              </a:spcBef>
              <a:spcAft>
                <a:spcPts val="0"/>
              </a:spcAft>
              <a:buClr>
                <a:srgbClr val="434343"/>
              </a:buClr>
              <a:buSzPts val="1200"/>
              <a:buFont typeface="Helvetica Neue"/>
              <a:buChar char="■"/>
              <a:defRPr sz="1200" b="0" i="0" u="none" strike="noStrike" cap="none">
                <a:solidFill>
                  <a:srgbClr val="434343"/>
                </a:solidFill>
                <a:latin typeface="Helvetica Neue"/>
                <a:ea typeface="Helvetica Neue"/>
                <a:cs typeface="Helvetica Neue"/>
                <a:sym typeface="Helvetica Neue"/>
              </a:defRPr>
            </a:lvl3pPr>
            <a:lvl4pPr marL="1828800" marR="0" lvl="3" indent="-298450" algn="l" rtl="0">
              <a:lnSpc>
                <a:spcPct val="115000"/>
              </a:lnSpc>
              <a:spcBef>
                <a:spcPts val="0"/>
              </a:spcBef>
              <a:spcAft>
                <a:spcPts val="0"/>
              </a:spcAft>
              <a:buClr>
                <a:srgbClr val="434343"/>
              </a:buClr>
              <a:buSzPts val="1100"/>
              <a:buFont typeface="Helvetica Neue"/>
              <a:buChar char="●"/>
              <a:defRPr sz="1100" b="0" i="0" u="none" strike="noStrike" cap="none">
                <a:solidFill>
                  <a:srgbClr val="434343"/>
                </a:solidFill>
                <a:latin typeface="Helvetica Neue"/>
                <a:ea typeface="Helvetica Neue"/>
                <a:cs typeface="Helvetica Neue"/>
                <a:sym typeface="Helvetica Neue"/>
              </a:defRPr>
            </a:lvl4pPr>
            <a:lvl5pPr marL="2286000" marR="0" lvl="4"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5pPr>
            <a:lvl6pPr marL="2743200" marR="0" lvl="5"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6pPr>
            <a:lvl7pPr marL="3200400" marR="0" lvl="6"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7pPr>
            <a:lvl8pPr marL="3657600" marR="0" lvl="7"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8pPr>
            <a:lvl9pPr marL="4114800" marR="0" lvl="8" indent="-292100" algn="l" rtl="0">
              <a:lnSpc>
                <a:spcPct val="115000"/>
              </a:lnSpc>
              <a:spcBef>
                <a:spcPts val="0"/>
              </a:spcBef>
              <a:spcAft>
                <a:spcPts val="0"/>
              </a:spcAft>
              <a:buClr>
                <a:srgbClr val="434343"/>
              </a:buClr>
              <a:buSzPts val="1000"/>
              <a:buFont typeface="Helvetica Neue"/>
              <a:buChar char="■"/>
              <a:defRPr sz="1000" b="0" i="0" u="none" strike="noStrike" cap="none">
                <a:solidFill>
                  <a:srgbClr val="434343"/>
                </a:solidFill>
                <a:latin typeface="Helvetica Neue"/>
                <a:ea typeface="Helvetica Neue"/>
                <a:cs typeface="Helvetica Neue"/>
                <a:sym typeface="Helvetica Neue"/>
              </a:defRPr>
            </a:lvl9pPr>
          </a:lstStyle>
          <a:p>
            <a:pPr marL="0" indent="0">
              <a:lnSpc>
                <a:spcPct val="100000"/>
              </a:lnSpc>
              <a:buFont typeface="Helvetica Neue"/>
              <a:buNone/>
            </a:pPr>
            <a:r>
              <a:rPr lang="en-US" dirty="0">
                <a:solidFill>
                  <a:schemeClr val="tx1"/>
                </a:solidFill>
              </a:rPr>
              <a:t>PCA and FDA</a:t>
            </a:r>
          </a:p>
        </p:txBody>
      </p:sp>
    </p:spTree>
    <p:extLst>
      <p:ext uri="{BB962C8B-B14F-4D97-AF65-F5344CB8AC3E}">
        <p14:creationId xmlns:p14="http://schemas.microsoft.com/office/powerpoint/2010/main" val="1579363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147289"/>
            <a:ext cx="3896158"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Curse of Dimensionality</a:t>
            </a:r>
            <a:endParaRPr dirty="0">
              <a:solidFill>
                <a:schemeClr val="tx1"/>
              </a:solidFill>
            </a:endParaRPr>
          </a:p>
        </p:txBody>
      </p:sp>
      <p:sp>
        <p:nvSpPr>
          <p:cNvPr id="131" name="Google Shape;131;p16"/>
          <p:cNvSpPr txBox="1">
            <a:spLocks noGrp="1"/>
          </p:cNvSpPr>
          <p:nvPr>
            <p:ph type="body" idx="1"/>
          </p:nvPr>
        </p:nvSpPr>
        <p:spPr>
          <a:xfrm>
            <a:off x="311700" y="876202"/>
            <a:ext cx="8709458" cy="3787015"/>
          </a:xfrm>
          <a:prstGeom prst="rect">
            <a:avLst/>
          </a:prstGeom>
        </p:spPr>
        <p:txBody>
          <a:bodyPr spcFirstLastPara="1" wrap="square" lIns="91425" tIns="91425" rIns="91425" bIns="91425" anchor="t" anchorCtr="0">
            <a:normAutofit/>
          </a:bodyPr>
          <a:lstStyle/>
          <a:p>
            <a:pPr marL="0" indent="0">
              <a:buNone/>
            </a:pPr>
            <a:r>
              <a:rPr lang="en-IN" sz="1300" b="1" dirty="0">
                <a:solidFill>
                  <a:schemeClr val="tx1"/>
                </a:solidFill>
              </a:rPr>
              <a:t>Difficulty in visualisation:</a:t>
            </a:r>
          </a:p>
          <a:p>
            <a:pPr marL="0" indent="0">
              <a:buNone/>
            </a:pPr>
            <a:endParaRPr lang="en-IN" sz="1300" b="1" dirty="0">
              <a:solidFill>
                <a:schemeClr val="tx1"/>
              </a:solidFill>
            </a:endParaRPr>
          </a:p>
          <a:p>
            <a:pPr marL="0" indent="0">
              <a:buNone/>
            </a:pPr>
            <a:r>
              <a:rPr lang="en-IN" sz="1300" dirty="0">
                <a:solidFill>
                  <a:schemeClr val="tx1"/>
                </a:solidFill>
              </a:rPr>
              <a:t>The inherent limitation in representing and perceiving data with more than three dimensions within the human visual system, hindering intuitive exploration and understanding of high-dimensional datasets.</a:t>
            </a:r>
          </a:p>
          <a:p>
            <a:pPr marL="0" indent="0">
              <a:buNone/>
            </a:pPr>
            <a:endParaRPr lang="en-IN" sz="1300" dirty="0">
              <a:solidFill>
                <a:schemeClr val="tx1"/>
              </a:solidFill>
            </a:endParaRPr>
          </a:p>
          <a:p>
            <a:pPr marL="0" indent="0">
              <a:buNone/>
            </a:pPr>
            <a:r>
              <a:rPr lang="en-IN" sz="1300" b="1" dirty="0">
                <a:solidFill>
                  <a:schemeClr val="tx1"/>
                </a:solidFill>
              </a:rPr>
              <a:t>Feature redundancy and irrelevance:</a:t>
            </a:r>
          </a:p>
          <a:p>
            <a:pPr marL="0" indent="0">
              <a:buNone/>
            </a:pPr>
            <a:endParaRPr lang="en-IN" sz="1300" b="1" dirty="0">
              <a:solidFill>
                <a:schemeClr val="tx1"/>
              </a:solidFill>
            </a:endParaRPr>
          </a:p>
          <a:p>
            <a:pPr marL="0" indent="0">
              <a:buNone/>
            </a:pPr>
            <a:r>
              <a:rPr lang="en-IN" sz="1300" dirty="0">
                <a:solidFill>
                  <a:schemeClr val="tx1"/>
                </a:solidFill>
              </a:rPr>
              <a:t>The presence of features in a dataset that either provide duplicative information already contained in other features (redundancy) or have no meaningful relationship with the variable of interest (irrelevance), both contributing to increased dimensionality without adding useful signal.</a:t>
            </a:r>
          </a:p>
          <a:p>
            <a:pPr marL="0" indent="0">
              <a:buNone/>
            </a:pPr>
            <a:endParaRPr lang="en-IN" sz="1300" b="1"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594543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What is Dimensionality Reduction</a:t>
            </a:r>
            <a:endParaRPr dirty="0">
              <a:solidFill>
                <a:schemeClr val="tx1"/>
              </a:solidFill>
            </a:endParaRPr>
          </a:p>
        </p:txBody>
      </p:sp>
      <p:sp>
        <p:nvSpPr>
          <p:cNvPr id="131" name="Google Shape;131;p16"/>
          <p:cNvSpPr txBox="1">
            <a:spLocks noGrp="1"/>
          </p:cNvSpPr>
          <p:nvPr>
            <p:ph type="body" idx="1"/>
          </p:nvPr>
        </p:nvSpPr>
        <p:spPr>
          <a:xfrm>
            <a:off x="311700" y="984476"/>
            <a:ext cx="8709458" cy="4174001"/>
          </a:xfrm>
          <a:prstGeom prst="rect">
            <a:avLst/>
          </a:prstGeom>
        </p:spPr>
        <p:txBody>
          <a:bodyPr spcFirstLastPara="1" wrap="square" lIns="91425" tIns="91425" rIns="91425" bIns="91425" anchor="t" anchorCtr="0">
            <a:normAutofit/>
          </a:bodyPr>
          <a:lstStyle/>
          <a:p>
            <a:pPr marL="0" indent="0">
              <a:buNone/>
            </a:pPr>
            <a:r>
              <a:rPr lang="en-IN" b="1" dirty="0"/>
              <a:t>Dimensionality Reduction</a:t>
            </a:r>
            <a:r>
              <a:rPr lang="en-IN" dirty="0"/>
              <a:t> is the process of transforming high-dimensional data into a lower-dimensional representation while preserving the essential characteristics and underlying structure of the original data. Fundamentally, it aims to reduce the number of </a:t>
            </a:r>
            <a:r>
              <a:rPr lang="en-IN" b="1" dirty="0"/>
              <a:t>random variables</a:t>
            </a:r>
            <a:r>
              <a:rPr lang="en-IN" dirty="0"/>
              <a:t> (features or dimensions) under consideration by deriving a smaller set of </a:t>
            </a:r>
            <a:r>
              <a:rPr lang="en-IN" b="1" dirty="0"/>
              <a:t>principal variables</a:t>
            </a:r>
            <a:r>
              <a:rPr lang="en-IN" dirty="0"/>
              <a:t> or features.</a:t>
            </a:r>
          </a:p>
          <a:p>
            <a:pPr marL="0" indent="0">
              <a:buNone/>
            </a:pPr>
            <a:endParaRPr lang="en-IN" dirty="0">
              <a:solidFill>
                <a:schemeClr val="tx1"/>
              </a:solidFill>
            </a:endParaRPr>
          </a:p>
          <a:p>
            <a:pPr marL="0" indent="0">
              <a:buNone/>
            </a:pPr>
            <a:r>
              <a:rPr lang="en-IN" dirty="0"/>
              <a:t>The primary </a:t>
            </a:r>
            <a:r>
              <a:rPr lang="en-IN" b="1" dirty="0"/>
              <a:t>goal</a:t>
            </a:r>
            <a:r>
              <a:rPr lang="en-IN" dirty="0"/>
              <a:t> of dimensionality reduction is to strike a balance between </a:t>
            </a:r>
            <a:r>
              <a:rPr lang="en-IN" b="1" dirty="0"/>
              <a:t>simplicity and information retention</a:t>
            </a:r>
            <a:r>
              <a:rPr lang="en-IN" dirty="0"/>
              <a:t>.</a:t>
            </a:r>
            <a:endParaRPr lang="en-IN"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030" name="Picture 6">
            <a:extLst>
              <a:ext uri="{FF2B5EF4-FFF2-40B4-BE49-F238E27FC236}">
                <a16:creationId xmlns:a16="http://schemas.microsoft.com/office/drawing/2014/main" id="{B57000BE-733D-2A5B-D585-33E9A4400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567" y="2950572"/>
            <a:ext cx="2130695" cy="21839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B45F3E2-F5F7-A249-F002-BEDF683DD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397" y="3168408"/>
            <a:ext cx="2130696" cy="16916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3A58F16-718C-435E-4CBC-9AA402E043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810" y="3570547"/>
            <a:ext cx="2950932" cy="88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244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Why is Dimensionality Reduction Important?</a:t>
            </a:r>
            <a:endParaRPr dirty="0">
              <a:solidFill>
                <a:schemeClr val="tx1"/>
              </a:solidFill>
            </a:endParaRPr>
          </a:p>
        </p:txBody>
      </p:sp>
      <p:sp>
        <p:nvSpPr>
          <p:cNvPr id="131" name="Google Shape;131;p16"/>
          <p:cNvSpPr txBox="1">
            <a:spLocks noGrp="1"/>
          </p:cNvSpPr>
          <p:nvPr>
            <p:ph type="body" idx="1"/>
          </p:nvPr>
        </p:nvSpPr>
        <p:spPr>
          <a:xfrm>
            <a:off x="311700" y="762399"/>
            <a:ext cx="8709458" cy="4174001"/>
          </a:xfrm>
          <a:prstGeom prst="rect">
            <a:avLst/>
          </a:prstGeom>
        </p:spPr>
        <p:txBody>
          <a:bodyPr spcFirstLastPara="1" wrap="square" lIns="91425" tIns="91425" rIns="91425" bIns="91425" anchor="t" anchorCtr="0">
            <a:normAutofit/>
          </a:bodyPr>
          <a:lstStyle/>
          <a:p>
            <a:pPr marL="342900" indent="-342900">
              <a:buAutoNum type="arabicPeriod"/>
            </a:pPr>
            <a:r>
              <a:rPr lang="en-IN" i="1" dirty="0"/>
              <a:t>Improved Model Performance</a:t>
            </a:r>
            <a:br>
              <a:rPr lang="en-IN" dirty="0"/>
            </a:br>
            <a:r>
              <a:rPr lang="en-IN" dirty="0"/>
              <a:t>Fewer features can drastically speed up training and prediction while often improving accuracy by removing noise and irrelevant information.</a:t>
            </a:r>
          </a:p>
          <a:p>
            <a:pPr marL="342900" indent="-342900">
              <a:buAutoNum type="arabicPeriod"/>
            </a:pPr>
            <a:endParaRPr lang="en-IN" dirty="0"/>
          </a:p>
          <a:p>
            <a:pPr marL="342900" indent="-342900">
              <a:buFont typeface="Helvetica Neue"/>
              <a:buAutoNum type="arabicPeriod"/>
            </a:pPr>
            <a:r>
              <a:rPr lang="en-IN" i="1" dirty="0"/>
              <a:t>Reduced Storage Requirements</a:t>
            </a:r>
            <a:br>
              <a:rPr lang="en-IN" dirty="0"/>
            </a:br>
            <a:r>
              <a:rPr lang="en-IN" dirty="0"/>
              <a:t>Lower dimensionality directly translates to less memory needed for data storage, offering efficiency gains.</a:t>
            </a:r>
          </a:p>
          <a:p>
            <a:pPr marL="342900" indent="-342900">
              <a:buFont typeface="Helvetica Neue"/>
              <a:buAutoNum type="arabicPeriod"/>
            </a:pPr>
            <a:endParaRPr lang="en-IN" dirty="0"/>
          </a:p>
          <a:p>
            <a:pPr marL="342900" indent="-342900">
              <a:buFont typeface="Helvetica Neue"/>
              <a:buAutoNum type="arabicPeriod"/>
            </a:pPr>
            <a:r>
              <a:rPr lang="en-IN" i="1" dirty="0"/>
              <a:t>Enhanced Data Visualization and Interpretability</a:t>
            </a:r>
            <a:br>
              <a:rPr lang="en-IN" dirty="0"/>
            </a:br>
            <a:r>
              <a:rPr lang="en-IN" dirty="0"/>
              <a:t>Reducing dimensions to 2 or 3 allows for direct visualization, aiding in understanding data structure and patterns.</a:t>
            </a:r>
          </a:p>
          <a:p>
            <a:pPr marL="342900" indent="-342900">
              <a:buFont typeface="Helvetica Neue"/>
              <a:buAutoNum type="arabicPeriod"/>
            </a:pPr>
            <a:endParaRPr lang="en-IN" dirty="0"/>
          </a:p>
          <a:p>
            <a:pPr marL="342900" indent="-342900">
              <a:buFont typeface="Helvetica Neue"/>
              <a:buAutoNum type="arabicPeriod"/>
            </a:pPr>
            <a:r>
              <a:rPr lang="en-IN" i="1" dirty="0"/>
              <a:t>Noise Reduction</a:t>
            </a:r>
            <a:br>
              <a:rPr lang="en-IN" dirty="0"/>
            </a:br>
            <a:r>
              <a:rPr lang="en-IN" dirty="0"/>
              <a:t>Dimensionality reduction methods can effectively filter out noise, allowing models to focus on the crucial underlying signals.</a:t>
            </a:r>
          </a:p>
          <a:p>
            <a:pPr marL="0" lvl="0" indent="0">
              <a:buNone/>
            </a:pPr>
            <a:endParaRPr lang="en-IN"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643424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Types of Dimensionality Reduction</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9" name="TextBox 8">
            <a:extLst>
              <a:ext uri="{FF2B5EF4-FFF2-40B4-BE49-F238E27FC236}">
                <a16:creationId xmlns:a16="http://schemas.microsoft.com/office/drawing/2014/main" id="{34DD3599-69AB-698C-1824-59DF286EC65F}"/>
              </a:ext>
            </a:extLst>
          </p:cNvPr>
          <p:cNvSpPr txBox="1"/>
          <p:nvPr/>
        </p:nvSpPr>
        <p:spPr>
          <a:xfrm>
            <a:off x="238558" y="916435"/>
            <a:ext cx="8840706" cy="3754874"/>
          </a:xfrm>
          <a:prstGeom prst="rect">
            <a:avLst/>
          </a:prstGeom>
          <a:noFill/>
        </p:spPr>
        <p:txBody>
          <a:bodyPr wrap="square" rtlCol="0">
            <a:spAutoFit/>
          </a:bodyPr>
          <a:lstStyle/>
          <a:p>
            <a:pPr marL="342900" indent="-342900">
              <a:buAutoNum type="arabicPeriod"/>
            </a:pPr>
            <a:r>
              <a:rPr lang="en-US" b="1" dirty="0"/>
              <a:t>Feature Selection</a:t>
            </a:r>
            <a:br>
              <a:rPr lang="en-US" dirty="0"/>
            </a:br>
            <a:endParaRPr lang="en-US" dirty="0"/>
          </a:p>
          <a:p>
            <a:pPr marL="342900" lvl="2" indent="-342900">
              <a:buFont typeface="Arial" panose="020B0604020202020204" pitchFamily="34" charset="0"/>
              <a:buChar char="•"/>
            </a:pPr>
            <a:r>
              <a:rPr lang="en-IN" dirty="0"/>
              <a:t>Involves </a:t>
            </a:r>
            <a:r>
              <a:rPr lang="en-IN" b="1" dirty="0"/>
              <a:t>identifying and selecting a subset of the original features</a:t>
            </a:r>
            <a:r>
              <a:rPr lang="en-IN" dirty="0"/>
              <a:t> that are most relevant and informative for the task at hand. The original features are maintained, but less important or redundant ones are discarded.</a:t>
            </a:r>
          </a:p>
          <a:p>
            <a:pPr marL="342900" lvl="2" indent="-342900">
              <a:buFont typeface="Arial" panose="020B0604020202020204" pitchFamily="34" charset="0"/>
              <a:buChar char="•"/>
            </a:pPr>
            <a:r>
              <a:rPr lang="en-IN" dirty="0"/>
              <a:t>The resulting features are a direct subset of the original features.</a:t>
            </a:r>
          </a:p>
          <a:p>
            <a:pPr marL="342900" lvl="2" indent="-342900">
              <a:buFont typeface="Arial" panose="020B0604020202020204" pitchFamily="34" charset="0"/>
              <a:buChar char="•"/>
            </a:pPr>
            <a:r>
              <a:rPr lang="en-IN" dirty="0"/>
              <a:t>Focuses on identifying the most impactful existing variables.</a:t>
            </a:r>
            <a:br>
              <a:rPr lang="en-IN" dirty="0"/>
            </a:br>
            <a:r>
              <a:rPr lang="en-IN" dirty="0" err="1"/>
              <a:t>Eg.</a:t>
            </a:r>
            <a:r>
              <a:rPr lang="en-IN" dirty="0"/>
              <a:t> Variance Thresholding</a:t>
            </a:r>
          </a:p>
          <a:p>
            <a:pPr marL="342900" lvl="2" indent="-342900">
              <a:buFont typeface="Arial" panose="020B0604020202020204" pitchFamily="34" charset="0"/>
              <a:buChar char="•"/>
            </a:pPr>
            <a:endParaRPr lang="en-US" dirty="0"/>
          </a:p>
          <a:p>
            <a:pPr marL="342900" indent="-342900">
              <a:buAutoNum type="arabicPeriod"/>
            </a:pPr>
            <a:r>
              <a:rPr lang="en-US" b="1" dirty="0"/>
              <a:t>Feature Extraction</a:t>
            </a:r>
            <a:br>
              <a:rPr lang="en-US" b="1" dirty="0"/>
            </a:br>
            <a:endParaRPr lang="en-US" b="1" dirty="0"/>
          </a:p>
          <a:p>
            <a:pPr marL="342900" lvl="1" indent="-342900">
              <a:buFont typeface="Arial" panose="020B0604020202020204" pitchFamily="34" charset="0"/>
              <a:buChar char="•"/>
            </a:pPr>
            <a:r>
              <a:rPr lang="en-IN" dirty="0"/>
              <a:t>Involves </a:t>
            </a:r>
            <a:r>
              <a:rPr lang="en-IN" b="1" dirty="0"/>
              <a:t>transforming the original features into a new set of lower-dimensional features</a:t>
            </a:r>
            <a:r>
              <a:rPr lang="en-IN" dirty="0"/>
              <a:t>. These new features are combinations or projections of the original variables, aiming to capture the most significant variance in a more compact form.</a:t>
            </a:r>
          </a:p>
          <a:p>
            <a:pPr marL="342900" lvl="1" indent="-342900">
              <a:buFont typeface="Arial" panose="020B0604020202020204" pitchFamily="34" charset="0"/>
              <a:buChar char="•"/>
            </a:pPr>
            <a:r>
              <a:rPr lang="en-IN" dirty="0"/>
              <a:t>The resulting features are new variables, not simply a selection of the original ones.</a:t>
            </a:r>
          </a:p>
          <a:p>
            <a:pPr marL="342900" lvl="1" indent="-342900">
              <a:buFont typeface="Arial" panose="020B0604020202020204" pitchFamily="34" charset="0"/>
              <a:buChar char="•"/>
            </a:pPr>
            <a:r>
              <a:rPr lang="en-IN" dirty="0"/>
              <a:t>Aims to create more informative and less redundant representations.</a:t>
            </a:r>
            <a:br>
              <a:rPr lang="en-IN" dirty="0"/>
            </a:br>
            <a:r>
              <a:rPr lang="en-IN" dirty="0" err="1"/>
              <a:t>Eg.</a:t>
            </a:r>
            <a:r>
              <a:rPr lang="en-IN" dirty="0"/>
              <a:t> PCA</a:t>
            </a:r>
            <a:endParaRPr lang="en-US" b="1" dirty="0"/>
          </a:p>
        </p:txBody>
      </p:sp>
    </p:spTree>
    <p:extLst>
      <p:ext uri="{BB962C8B-B14F-4D97-AF65-F5344CB8AC3E}">
        <p14:creationId xmlns:p14="http://schemas.microsoft.com/office/powerpoint/2010/main" val="3640656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311700" y="207100"/>
            <a:ext cx="8520600" cy="55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Feature Selection V/S Feature Extraction</a:t>
            </a:r>
            <a:endParaRPr dirty="0">
              <a:solidFill>
                <a:schemeClr val="tx1"/>
              </a:solidFill>
            </a:endParaRPr>
          </a:p>
        </p:txBody>
      </p:sp>
      <p:sp>
        <p:nvSpPr>
          <p:cNvPr id="132" name="Google Shape;13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graphicFrame>
        <p:nvGraphicFramePr>
          <p:cNvPr id="4" name="Table 3">
            <a:extLst>
              <a:ext uri="{FF2B5EF4-FFF2-40B4-BE49-F238E27FC236}">
                <a16:creationId xmlns:a16="http://schemas.microsoft.com/office/drawing/2014/main" id="{CF2449A0-5F4F-3665-5F41-6CCEFCE5915C}"/>
              </a:ext>
            </a:extLst>
          </p:cNvPr>
          <p:cNvGraphicFramePr>
            <a:graphicFrameLocks noGrp="1"/>
          </p:cNvGraphicFramePr>
          <p:nvPr>
            <p:extLst>
              <p:ext uri="{D42A27DB-BD31-4B8C-83A1-F6EECF244321}">
                <p14:modId xmlns:p14="http://schemas.microsoft.com/office/powerpoint/2010/main" val="4242584354"/>
              </p:ext>
            </p:extLst>
          </p:nvPr>
        </p:nvGraphicFramePr>
        <p:xfrm>
          <a:off x="311150" y="1445777"/>
          <a:ext cx="8521700" cy="2895600"/>
        </p:xfrm>
        <a:graphic>
          <a:graphicData uri="http://schemas.openxmlformats.org/drawingml/2006/table">
            <a:tbl>
              <a:tblPr/>
              <a:tblGrid>
                <a:gridCol w="4171838">
                  <a:extLst>
                    <a:ext uri="{9D8B030D-6E8A-4147-A177-3AD203B41FA5}">
                      <a16:colId xmlns:a16="http://schemas.microsoft.com/office/drawing/2014/main" val="2092970433"/>
                    </a:ext>
                  </a:extLst>
                </a:gridCol>
                <a:gridCol w="4349862">
                  <a:extLst>
                    <a:ext uri="{9D8B030D-6E8A-4147-A177-3AD203B41FA5}">
                      <a16:colId xmlns:a16="http://schemas.microsoft.com/office/drawing/2014/main" val="1747302278"/>
                    </a:ext>
                  </a:extLst>
                </a:gridCol>
              </a:tblGrid>
              <a:tr h="271898">
                <a:tc>
                  <a:txBody>
                    <a:bodyPr/>
                    <a:lstStyle/>
                    <a:p>
                      <a:pPr algn="l"/>
                      <a:r>
                        <a:rPr lang="en-IN" dirty="0"/>
                        <a:t>Feature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t>Feature Extraction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118842"/>
                  </a:ext>
                </a:extLst>
              </a:tr>
              <a:tr h="0">
                <a:tc>
                  <a:txBody>
                    <a:bodyPr/>
                    <a:lstStyle/>
                    <a:p>
                      <a:pPr algn="l"/>
                      <a:r>
                        <a:rPr lang="en-IN" dirty="0"/>
                        <a:t>Selects a subset of the original features.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t>Creates new, lower-dimensional features from the original 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2520908"/>
                  </a:ext>
                </a:extLst>
              </a:tr>
              <a:tr h="0">
                <a:tc>
                  <a:txBody>
                    <a:bodyPr/>
                    <a:lstStyle/>
                    <a:p>
                      <a:pPr algn="l"/>
                      <a:r>
                        <a:rPr lang="en-IN" dirty="0"/>
                        <a:t>A subset of the </a:t>
                      </a:r>
                      <a:r>
                        <a:rPr lang="en-IN" i="1" dirty="0"/>
                        <a:t>original</a:t>
                      </a:r>
                      <a:r>
                        <a:rPr lang="en-IN" dirty="0"/>
                        <a:t> features.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i="1" dirty="0"/>
                        <a:t>New</a:t>
                      </a:r>
                      <a:r>
                        <a:rPr lang="en-IN" dirty="0"/>
                        <a:t> features (often combinations/transformations of originals).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7260604"/>
                  </a:ext>
                </a:extLst>
              </a:tr>
              <a:tr h="0">
                <a:tc>
                  <a:txBody>
                    <a:bodyPr/>
                    <a:lstStyle/>
                    <a:p>
                      <a:pPr algn="l"/>
                      <a:r>
                        <a:rPr lang="en-IN" dirty="0"/>
                        <a:t>Discards irrelevant/redundant original features.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t>Transforms original features to capture most variance.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3746407"/>
                  </a:ext>
                </a:extLst>
              </a:tr>
              <a:tr h="0">
                <a:tc>
                  <a:txBody>
                    <a:bodyPr/>
                    <a:lstStyle/>
                    <a:p>
                      <a:pPr algn="l"/>
                      <a:r>
                        <a:rPr lang="en-IN" dirty="0"/>
                        <a:t>Generally higher interpretability, as original features are retained.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t>Can be lower interpretability, as new features may lack direct 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3772992"/>
                  </a:ext>
                </a:extLst>
              </a:tr>
              <a:tr h="0">
                <a:tc>
                  <a:txBody>
                    <a:bodyPr/>
                    <a:lstStyle/>
                    <a:p>
                      <a:pPr algn="l"/>
                      <a:r>
                        <a:rPr lang="en-IN" dirty="0"/>
                        <a:t>Variance Thresholding, Correlation, RFE, Tree-based Importance, Chi-squared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t>PCA, LDA, t-SNE, Autoencoders, HOG, TF-IDF, MFCCs.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5131303"/>
                  </a:ext>
                </a:extLst>
              </a:tr>
            </a:tbl>
          </a:graphicData>
        </a:graphic>
      </p:graphicFrame>
    </p:spTree>
    <p:extLst>
      <p:ext uri="{BB962C8B-B14F-4D97-AF65-F5344CB8AC3E}">
        <p14:creationId xmlns:p14="http://schemas.microsoft.com/office/powerpoint/2010/main" val="1913092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2390</TotalTime>
  <Words>2503</Words>
  <Application>Microsoft Macintosh PowerPoint</Application>
  <PresentationFormat>On-screen Show (16:9)</PresentationFormat>
  <Paragraphs>462</Paragraphs>
  <Slides>47</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Helvetica Neue</vt:lpstr>
      <vt:lpstr>Calibri</vt:lpstr>
      <vt:lpstr>Cambria Math</vt:lpstr>
      <vt:lpstr>Arial</vt:lpstr>
      <vt:lpstr>Simple Light</vt:lpstr>
      <vt:lpstr>PowerPoint Presentation</vt:lpstr>
      <vt:lpstr>Dimensionality</vt:lpstr>
      <vt:lpstr>Curse of Dimensionality</vt:lpstr>
      <vt:lpstr>Curse of Dimensionality</vt:lpstr>
      <vt:lpstr>Curse of Dimensionality</vt:lpstr>
      <vt:lpstr>What is Dimensionality Reduction</vt:lpstr>
      <vt:lpstr>Why is Dimensionality Reduction Important?</vt:lpstr>
      <vt:lpstr>Types of Dimensionality Reduction</vt:lpstr>
      <vt:lpstr>Feature Selection V/S Feature Extraction</vt:lpstr>
      <vt:lpstr>Advantages and Disadvantages</vt:lpstr>
      <vt:lpstr>Feature Selection Techniques</vt:lpstr>
      <vt:lpstr>Feature Extraction Techniques</vt:lpstr>
      <vt:lpstr>Factors to consider to choose the right technique</vt:lpstr>
      <vt:lpstr>Principal Component Analysis</vt:lpstr>
      <vt:lpstr>Principal Component Analysis</vt:lpstr>
      <vt:lpstr>How PCA works?</vt:lpstr>
      <vt:lpstr>PCA into action</vt:lpstr>
      <vt:lpstr>Step 1 Standardize the dataset (Compute Mean and Standard Deviation)</vt:lpstr>
      <vt:lpstr>Step 2: Computing the Covariance Matrix</vt:lpstr>
      <vt:lpstr>Step 3: Finding the Eigen Values and Vectors</vt:lpstr>
      <vt:lpstr>Sort the Eigen Values</vt:lpstr>
      <vt:lpstr>Eigen Vectors</vt:lpstr>
      <vt:lpstr>Final Dataset after PCA</vt:lpstr>
      <vt:lpstr>Use cases of PCA</vt:lpstr>
      <vt:lpstr>Application (Image Compression Simulation)</vt:lpstr>
      <vt:lpstr>Application (Image Compression Simulation)</vt:lpstr>
      <vt:lpstr>Fisher discriminant</vt:lpstr>
      <vt:lpstr>Fisher discriminant</vt:lpstr>
      <vt:lpstr>Fisher discriminant</vt:lpstr>
      <vt:lpstr>Step 1: Calculate the Mean Vectors for Each Class</vt:lpstr>
      <vt:lpstr>Step 1: Calculate the Mean Vectors for Each Class</vt:lpstr>
      <vt:lpstr>Step 2: Calculate the Within-Class Scatter Matrix</vt:lpstr>
      <vt:lpstr>Step 2: Calculate the Within-Class Scatter Matrix</vt:lpstr>
      <vt:lpstr>Step 2: Calculate the Within-Class Scatter Matrix</vt:lpstr>
      <vt:lpstr>Step 2: Calculate the Within-Class Scatter Matrix</vt:lpstr>
      <vt:lpstr>Step 2: Calculate the Within-Class Scatter Matrix</vt:lpstr>
      <vt:lpstr>Step 3: Calculate the Between-Class Scatter Matrix</vt:lpstr>
      <vt:lpstr>Step 4: Optimal Projection Vector </vt:lpstr>
      <vt:lpstr>Step 4: Optimal Projection Vector </vt:lpstr>
      <vt:lpstr>Step 5: Project Data Points Using Optimal Projection Vector</vt:lpstr>
      <vt:lpstr>Step 5: Project Data Points Using Optimal Projection Vector</vt:lpstr>
      <vt:lpstr>Step 5: Project Data Points Using Optimal Projection Vector</vt:lpstr>
      <vt:lpstr>Use cases of FDA</vt:lpstr>
      <vt:lpstr>Application: Medical Diagnosis (disease classification) </vt:lpstr>
      <vt:lpstr>Application: Medical Diagnosis (disease classification)</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 of Science (Honours) in Data Science and Artificial Intelligence</dc:title>
  <cp:lastModifiedBy>SHASHANKA SHEKHAR  SHARMA (RA2311003010317)</cp:lastModifiedBy>
  <cp:revision>20</cp:revision>
  <dcterms:modified xsi:type="dcterms:W3CDTF">2025-07-16T05:20:00Z</dcterms:modified>
</cp:coreProperties>
</file>